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55"/>
  </p:notesMasterIdLst>
  <p:sldIdLst>
    <p:sldId id="824" r:id="rId2"/>
    <p:sldId id="825" r:id="rId3"/>
    <p:sldId id="826" r:id="rId4"/>
    <p:sldId id="827" r:id="rId5"/>
    <p:sldId id="787" r:id="rId6"/>
    <p:sldId id="770" r:id="rId7"/>
    <p:sldId id="771" r:id="rId8"/>
    <p:sldId id="788" r:id="rId9"/>
    <p:sldId id="772" r:id="rId10"/>
    <p:sldId id="789" r:id="rId11"/>
    <p:sldId id="791" r:id="rId12"/>
    <p:sldId id="746" r:id="rId13"/>
    <p:sldId id="828" r:id="rId14"/>
    <p:sldId id="775" r:id="rId15"/>
    <p:sldId id="776" r:id="rId16"/>
    <p:sldId id="793" r:id="rId17"/>
    <p:sldId id="777" r:id="rId18"/>
    <p:sldId id="778" r:id="rId19"/>
    <p:sldId id="779" r:id="rId20"/>
    <p:sldId id="780" r:id="rId21"/>
    <p:sldId id="781" r:id="rId22"/>
    <p:sldId id="782" r:id="rId23"/>
    <p:sldId id="783" r:id="rId24"/>
    <p:sldId id="784" r:id="rId25"/>
    <p:sldId id="829" r:id="rId26"/>
    <p:sldId id="832" r:id="rId27"/>
    <p:sldId id="785" r:id="rId28"/>
    <p:sldId id="806" r:id="rId29"/>
    <p:sldId id="807" r:id="rId30"/>
    <p:sldId id="810" r:id="rId31"/>
    <p:sldId id="811" r:id="rId32"/>
    <p:sldId id="812" r:id="rId33"/>
    <p:sldId id="813" r:id="rId34"/>
    <p:sldId id="814" r:id="rId35"/>
    <p:sldId id="815" r:id="rId36"/>
    <p:sldId id="816" r:id="rId37"/>
    <p:sldId id="817" r:id="rId38"/>
    <p:sldId id="818" r:id="rId39"/>
    <p:sldId id="819" r:id="rId40"/>
    <p:sldId id="820" r:id="rId41"/>
    <p:sldId id="821" r:id="rId42"/>
    <p:sldId id="822" r:id="rId43"/>
    <p:sldId id="823" r:id="rId44"/>
    <p:sldId id="838" r:id="rId45"/>
    <p:sldId id="839" r:id="rId46"/>
    <p:sldId id="840" r:id="rId47"/>
    <p:sldId id="841" r:id="rId48"/>
    <p:sldId id="842" r:id="rId49"/>
    <p:sldId id="843" r:id="rId50"/>
    <p:sldId id="844" r:id="rId51"/>
    <p:sldId id="845" r:id="rId52"/>
    <p:sldId id="846" r:id="rId53"/>
    <p:sldId id="84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C0BF"/>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0" autoAdjust="0"/>
    <p:restoredTop sz="80261" autoAdjust="0"/>
  </p:normalViewPr>
  <p:slideViewPr>
    <p:cSldViewPr snapToGrid="0">
      <p:cViewPr varScale="1">
        <p:scale>
          <a:sx n="70" d="100"/>
          <a:sy n="70" d="100"/>
        </p:scale>
        <p:origin x="4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240827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12</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749724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14</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86675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15</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718859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16</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642947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17</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558660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18</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318415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19</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57363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20</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884739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21</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822157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22</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41173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4</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080210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23</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334552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24</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4169756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26</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4005059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27</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455192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5</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3409786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6</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29509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7</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04330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8</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255808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9</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1538522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10</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5419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11</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4268895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41716"/>
            <a:ext cx="12192000" cy="1754326"/>
          </a:xfrm>
          <a:prstGeom prst="rect">
            <a:avLst/>
          </a:prstGeom>
        </p:spPr>
        <p:txBody>
          <a:bodyPr wrap="square">
            <a:spAutoFit/>
          </a:bodyPr>
          <a:lstStyle/>
          <a:p>
            <a:pPr marL="952500" lvl="1" indent="-495300" algn="ctr">
              <a:lnSpc>
                <a:spcPct val="110000"/>
              </a:lnSpc>
              <a:spcBef>
                <a:spcPct val="50000"/>
              </a:spcBef>
            </a:pPr>
            <a:r>
              <a:rPr lang="en-US" sz="4000" dirty="0" smtClean="0"/>
              <a:t>Microwave and Satellite Communication</a:t>
            </a:r>
          </a:p>
          <a:p>
            <a:pPr marL="952500" lvl="1" indent="-495300" algn="ctr">
              <a:lnSpc>
                <a:spcPct val="110000"/>
              </a:lnSpc>
              <a:spcBef>
                <a:spcPct val="50000"/>
              </a:spcBef>
            </a:pPr>
            <a:r>
              <a:rPr lang="en-US" sz="4000" dirty="0" smtClean="0"/>
              <a:t>CSTE 3203</a:t>
            </a:r>
          </a:p>
        </p:txBody>
      </p:sp>
    </p:spTree>
    <p:extLst>
      <p:ext uri="{BB962C8B-B14F-4D97-AF65-F5344CB8AC3E}">
        <p14:creationId xmlns:p14="http://schemas.microsoft.com/office/powerpoint/2010/main" val="541453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Lobe Formation</a:t>
            </a:r>
            <a:endParaRPr lang="en-US" sz="4000" dirty="0"/>
          </a:p>
        </p:txBody>
      </p:sp>
      <p:sp>
        <p:nvSpPr>
          <p:cNvPr id="5" name="Rectangle 4"/>
          <p:cNvSpPr/>
          <p:nvPr/>
        </p:nvSpPr>
        <p:spPr>
          <a:xfrm>
            <a:off x="420914" y="1414370"/>
            <a:ext cx="11408229" cy="3108543"/>
          </a:xfrm>
          <a:prstGeom prst="rect">
            <a:avLst/>
          </a:prstGeom>
        </p:spPr>
        <p:txBody>
          <a:bodyPr wrap="square">
            <a:spAutoFit/>
          </a:bodyPr>
          <a:lstStyle/>
          <a:p>
            <a:pPr algn="just"/>
            <a:endParaRPr lang="en-US" sz="2800" dirty="0" smtClean="0"/>
          </a:p>
          <a:p>
            <a:pPr algn="just"/>
            <a:r>
              <a:rPr lang="en-US" sz="2800" dirty="0" smtClean="0"/>
              <a:t>Remedy:</a:t>
            </a:r>
          </a:p>
          <a:p>
            <a:pPr algn="just"/>
            <a:r>
              <a:rPr lang="en-US" sz="2800" dirty="0" smtClean="0"/>
              <a:t>The radiated energy, which is being wasted in such forms needs to be utilized. If these minor lobes are eliminated and this energy is diverted into one direction (that is towards the major lobe), then the directivity of the antenna gets increased which leads to antenna’s better performance.</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07886"/>
          </a:xfrm>
          <a:prstGeom prst="rect">
            <a:avLst/>
          </a:prstGeom>
        </p:spPr>
        <p:txBody>
          <a:bodyPr wrap="square">
            <a:spAutoFit/>
          </a:bodyPr>
          <a:lstStyle/>
          <a:p>
            <a:pPr algn="ctr"/>
            <a:r>
              <a:rPr lang="en-US" sz="4000" dirty="0" smtClean="0"/>
              <a:t>Equivalent Isotropic Radiated Power</a:t>
            </a:r>
          </a:p>
        </p:txBody>
      </p:sp>
      <p:sp>
        <p:nvSpPr>
          <p:cNvPr id="5" name="Rectangle 4"/>
          <p:cNvSpPr/>
          <p:nvPr/>
        </p:nvSpPr>
        <p:spPr>
          <a:xfrm>
            <a:off x="464457" y="1225689"/>
            <a:ext cx="11408229" cy="3970318"/>
          </a:xfrm>
          <a:prstGeom prst="rect">
            <a:avLst/>
          </a:prstGeom>
        </p:spPr>
        <p:txBody>
          <a:bodyPr wrap="square">
            <a:spAutoFit/>
          </a:bodyPr>
          <a:lstStyle/>
          <a:p>
            <a:pPr algn="just"/>
            <a:r>
              <a:rPr lang="en-US" sz="2800" dirty="0" smtClean="0"/>
              <a:t>If the radiation is focused in certain angle, then EIRP increases along with the antenna gain. Gain of the antenna is best achieved by focusing the antenna in certain direction.</a:t>
            </a:r>
          </a:p>
          <a:p>
            <a:pPr algn="just"/>
            <a:r>
              <a:rPr lang="en-US" sz="2800" dirty="0" smtClean="0"/>
              <a:t>or</a:t>
            </a:r>
          </a:p>
          <a:p>
            <a:pPr algn="just"/>
            <a:r>
              <a:rPr lang="en-US" sz="2800" dirty="0" smtClean="0"/>
              <a:t>“The amount of power that an isotropic antenna radiates to produce the peak power density observed in the direction of maximum antenna gain, is called as </a:t>
            </a:r>
            <a:r>
              <a:rPr lang="en-US" sz="2800" b="1" dirty="0" smtClean="0"/>
              <a:t>Equivalent Isotropic Radiated Power</a:t>
            </a:r>
            <a:r>
              <a:rPr lang="en-US" sz="2800" dirty="0" smtClean="0"/>
              <a:t>.”</a:t>
            </a:r>
          </a:p>
          <a:p>
            <a:pPr algn="just"/>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Effective Radiated Power</a:t>
            </a:r>
          </a:p>
        </p:txBody>
      </p:sp>
      <p:sp>
        <p:nvSpPr>
          <p:cNvPr id="6" name="Rectangle 5"/>
          <p:cNvSpPr/>
          <p:nvPr/>
        </p:nvSpPr>
        <p:spPr>
          <a:xfrm>
            <a:off x="406400" y="1515907"/>
            <a:ext cx="11495314" cy="3970318"/>
          </a:xfrm>
          <a:prstGeom prst="rect">
            <a:avLst/>
          </a:prstGeom>
        </p:spPr>
        <p:txBody>
          <a:bodyPr wrap="square">
            <a:spAutoFit/>
          </a:bodyPr>
          <a:lstStyle/>
          <a:p>
            <a:pPr algn="just"/>
            <a:r>
              <a:rPr lang="en-US" sz="2800" dirty="0" smtClean="0"/>
              <a:t>If the radiated power is calculated by taking half-wave dipole as the reference, rather than an isotropic antenna, then it can be termed as </a:t>
            </a:r>
            <a:r>
              <a:rPr lang="en-US" sz="2800" b="1" dirty="0" smtClean="0"/>
              <a:t>ERP (Effective Radiated Power)</a:t>
            </a:r>
            <a:r>
              <a:rPr lang="en-US" sz="2800" dirty="0" smtClean="0"/>
              <a:t>.</a:t>
            </a:r>
          </a:p>
          <a:p>
            <a:pPr algn="just"/>
            <a:endParaRPr lang="en-US" sz="2800" dirty="0" smtClean="0"/>
          </a:p>
          <a:p>
            <a:pPr algn="just"/>
            <a:r>
              <a:rPr lang="en-US" sz="2800" dirty="0" smtClean="0">
                <a:solidFill>
                  <a:srgbClr val="FF0000"/>
                </a:solidFill>
              </a:rPr>
              <a:t>ERP(</a:t>
            </a:r>
            <a:r>
              <a:rPr lang="en-US" sz="2800" dirty="0" err="1" smtClean="0">
                <a:solidFill>
                  <a:srgbClr val="FF0000"/>
                </a:solidFill>
              </a:rPr>
              <a:t>dBW</a:t>
            </a:r>
            <a:r>
              <a:rPr lang="en-US" sz="2800" dirty="0" smtClean="0">
                <a:solidFill>
                  <a:srgbClr val="FF0000"/>
                </a:solidFill>
              </a:rPr>
              <a:t>)=EIRP(</a:t>
            </a:r>
            <a:r>
              <a:rPr lang="en-US" sz="2800" dirty="0" err="1" smtClean="0">
                <a:solidFill>
                  <a:srgbClr val="FF0000"/>
                </a:solidFill>
              </a:rPr>
              <a:t>dBW</a:t>
            </a:r>
            <a:r>
              <a:rPr lang="en-US" sz="2800" dirty="0" smtClean="0">
                <a:solidFill>
                  <a:srgbClr val="FF0000"/>
                </a:solidFill>
              </a:rPr>
              <a:t>)−2.15dBi </a:t>
            </a:r>
          </a:p>
          <a:p>
            <a:pPr algn="just"/>
            <a:r>
              <a:rPr lang="en-US" sz="2800" dirty="0" smtClean="0"/>
              <a:t>[The gain of half wave dipole is 2.15dBi (theoretically), where, ‘</a:t>
            </a:r>
            <a:r>
              <a:rPr lang="en-US" sz="2800" dirty="0" err="1" smtClean="0"/>
              <a:t>i</a:t>
            </a:r>
            <a:r>
              <a:rPr lang="en-US" sz="2800" dirty="0" smtClean="0"/>
              <a:t>’ represents the isotropic radiation]</a:t>
            </a:r>
          </a:p>
          <a:p>
            <a:pPr algn="just"/>
            <a:r>
              <a:rPr lang="en-US" sz="2800" dirty="0" smtClean="0"/>
              <a:t/>
            </a:r>
            <a:br>
              <a:rPr lang="en-US" sz="2800" dirty="0" smtClean="0"/>
            </a:b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75AE14-5157-40EE-903F-4A617FD70239}" type="slidenum">
              <a:rPr lang="en-US" smtClean="0"/>
              <a:pPr/>
              <a:t>13</a:t>
            </a:fld>
            <a:endParaRPr lang="en-US"/>
          </a:p>
        </p:txBody>
      </p:sp>
      <p:pic>
        <p:nvPicPr>
          <p:cNvPr id="3" name="Picture 2"/>
          <p:cNvPicPr>
            <a:picLocks noChangeAspect="1"/>
          </p:cNvPicPr>
          <p:nvPr/>
        </p:nvPicPr>
        <p:blipFill rotWithShape="1">
          <a:blip r:embed="rId2"/>
          <a:srcRect l="34872" t="11401" r="36627" b="6479"/>
          <a:stretch/>
        </p:blipFill>
        <p:spPr>
          <a:xfrm>
            <a:off x="715222" y="0"/>
            <a:ext cx="4988461" cy="6881981"/>
          </a:xfrm>
          <a:prstGeom prst="rect">
            <a:avLst/>
          </a:prstGeom>
        </p:spPr>
      </p:pic>
      <p:pic>
        <p:nvPicPr>
          <p:cNvPr id="4" name="Picture 3"/>
          <p:cNvPicPr>
            <a:picLocks noChangeAspect="1"/>
          </p:cNvPicPr>
          <p:nvPr/>
        </p:nvPicPr>
        <p:blipFill rotWithShape="1">
          <a:blip r:embed="rId3"/>
          <a:srcRect l="34660" t="31953" r="36577" b="28112"/>
          <a:stretch/>
        </p:blipFill>
        <p:spPr>
          <a:xfrm>
            <a:off x="7665267" y="3322652"/>
            <a:ext cx="4526733" cy="3535348"/>
          </a:xfrm>
          <a:prstGeom prst="rect">
            <a:avLst/>
          </a:prstGeom>
        </p:spPr>
      </p:pic>
    </p:spTree>
    <p:extLst>
      <p:ext uri="{BB962C8B-B14F-4D97-AF65-F5344CB8AC3E}">
        <p14:creationId xmlns:p14="http://schemas.microsoft.com/office/powerpoint/2010/main" val="1137902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1" y="2046515"/>
            <a:ext cx="9593942" cy="707886"/>
          </a:xfrm>
          <a:prstGeom prst="rect">
            <a:avLst/>
          </a:prstGeom>
        </p:spPr>
        <p:txBody>
          <a:bodyPr wrap="square">
            <a:spAutoFit/>
          </a:bodyPr>
          <a:lstStyle/>
          <a:p>
            <a:pPr algn="ctr"/>
            <a:r>
              <a:rPr lang="en-US" sz="4000" dirty="0" smtClean="0"/>
              <a:t>Beam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Beam Area</a:t>
            </a:r>
          </a:p>
        </p:txBody>
      </p:sp>
      <p:sp>
        <p:nvSpPr>
          <p:cNvPr id="6" name="Rectangle 5"/>
          <p:cNvSpPr/>
          <p:nvPr/>
        </p:nvSpPr>
        <p:spPr>
          <a:xfrm>
            <a:off x="290286" y="804708"/>
            <a:ext cx="11901714" cy="6124754"/>
          </a:xfrm>
          <a:prstGeom prst="rect">
            <a:avLst/>
          </a:prstGeom>
        </p:spPr>
        <p:txBody>
          <a:bodyPr wrap="square">
            <a:spAutoFit/>
          </a:bodyPr>
          <a:lstStyle/>
          <a:p>
            <a:pPr algn="just"/>
            <a:r>
              <a:rPr lang="en-US" sz="2800" dirty="0" smtClean="0"/>
              <a:t>“Beam area is the solid angle through which all the power radiated by the antenna would stream if P (θ, Ø) maintained its maximum value over beam area or beam angle  (Ω</a:t>
            </a:r>
            <a:r>
              <a:rPr lang="en-US" sz="2800" baseline="-25000" dirty="0" smtClean="0"/>
              <a:t>A</a:t>
            </a:r>
            <a:r>
              <a:rPr lang="en-US" sz="2800" dirty="0" smtClean="0"/>
              <a:t>) and was zero elsewhere.”</a:t>
            </a:r>
          </a:p>
          <a:p>
            <a:pPr algn="just"/>
            <a:endParaRPr lang="en-US" sz="2800" dirty="0" smtClean="0"/>
          </a:p>
          <a:p>
            <a:pPr algn="just"/>
            <a:r>
              <a:rPr lang="en-US" sz="2800" dirty="0" smtClean="0">
                <a:solidFill>
                  <a:srgbClr val="0070C0"/>
                </a:solidFill>
              </a:rPr>
              <a:t>The radiated beam of the antenna comes out from an angle at the antenna, known as solid angle, where the power radiation intensity is maximum. This </a:t>
            </a:r>
            <a:r>
              <a:rPr lang="en-US" sz="2800" b="1" dirty="0" smtClean="0">
                <a:solidFill>
                  <a:srgbClr val="0070C0"/>
                </a:solidFill>
              </a:rPr>
              <a:t>solid beam angle</a:t>
            </a:r>
            <a:r>
              <a:rPr lang="en-US" sz="2800" dirty="0" smtClean="0">
                <a:solidFill>
                  <a:srgbClr val="0070C0"/>
                </a:solidFill>
              </a:rPr>
              <a:t> is termed as the </a:t>
            </a:r>
            <a:r>
              <a:rPr lang="en-US" sz="2800" b="1" dirty="0" smtClean="0">
                <a:solidFill>
                  <a:srgbClr val="0070C0"/>
                </a:solidFill>
              </a:rPr>
              <a:t>beam area</a:t>
            </a:r>
            <a:r>
              <a:rPr lang="en-US" sz="2800" dirty="0" smtClean="0">
                <a:solidFill>
                  <a:srgbClr val="0070C0"/>
                </a:solidFill>
              </a:rPr>
              <a:t>. It is represented by </a:t>
            </a:r>
            <a:r>
              <a:rPr lang="en-US" sz="2800" b="1" dirty="0" smtClean="0">
                <a:solidFill>
                  <a:srgbClr val="0070C0"/>
                </a:solidFill>
              </a:rPr>
              <a:t>Ω</a:t>
            </a:r>
            <a:r>
              <a:rPr lang="en-US" sz="2800" b="1" baseline="-25000" dirty="0" smtClean="0">
                <a:solidFill>
                  <a:srgbClr val="0070C0"/>
                </a:solidFill>
              </a:rPr>
              <a:t>A</a:t>
            </a:r>
            <a:r>
              <a:rPr lang="en-US" sz="2800" dirty="0" smtClean="0">
                <a:solidFill>
                  <a:srgbClr val="0070C0"/>
                </a:solidFill>
              </a:rPr>
              <a:t>.</a:t>
            </a:r>
          </a:p>
          <a:p>
            <a:pPr algn="just"/>
            <a:endParaRPr lang="en-US" sz="2800" dirty="0" smtClean="0"/>
          </a:p>
          <a:p>
            <a:pPr algn="just"/>
            <a:r>
              <a:rPr lang="en-US" sz="2800" dirty="0" smtClean="0"/>
              <a:t>The radiation intensity P (θ, Ø) should be maintained constant and maximum throughout the solid beam angle Ω</a:t>
            </a:r>
            <a:r>
              <a:rPr lang="en-US" sz="2800" baseline="-25000" dirty="0" smtClean="0"/>
              <a:t>A</a:t>
            </a:r>
            <a:r>
              <a:rPr lang="en-US" sz="2800" dirty="0" smtClean="0"/>
              <a:t>, its value being zero elsewhere.</a:t>
            </a:r>
          </a:p>
          <a:p>
            <a:pPr algn="just"/>
            <a:r>
              <a:rPr lang="en-US" sz="2800" dirty="0" smtClean="0"/>
              <a:t/>
            </a:r>
            <a:br>
              <a:rPr lang="en-US" sz="2800" dirty="0" smtClean="0"/>
            </a:b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Beam Area</a:t>
            </a:r>
          </a:p>
        </p:txBody>
      </p:sp>
      <p:sp>
        <p:nvSpPr>
          <p:cNvPr id="6" name="Rectangle 5"/>
          <p:cNvSpPr/>
          <p:nvPr/>
        </p:nvSpPr>
        <p:spPr>
          <a:xfrm>
            <a:off x="290286" y="1196594"/>
            <a:ext cx="11901714" cy="1815882"/>
          </a:xfrm>
          <a:prstGeom prst="rect">
            <a:avLst/>
          </a:prstGeom>
        </p:spPr>
        <p:txBody>
          <a:bodyPr wrap="square">
            <a:spAutoFit/>
          </a:bodyPr>
          <a:lstStyle/>
          <a:p>
            <a:pPr algn="just"/>
            <a:r>
              <a:rPr lang="en-US" sz="2800" dirty="0" smtClean="0"/>
              <a:t>Beam angle is a set of angles between the half power points of the main lobe.</a:t>
            </a:r>
          </a:p>
          <a:p>
            <a:pPr algn="just"/>
            <a:r>
              <a:rPr lang="en-US" sz="2800" dirty="0" smtClean="0"/>
              <a:t/>
            </a:r>
            <a:br>
              <a:rPr lang="en-US" sz="2800" dirty="0" smtClean="0"/>
            </a:br>
            <a:endParaRPr lang="en-US" sz="2800" dirty="0"/>
          </a:p>
        </p:txBody>
      </p:sp>
      <p:pic>
        <p:nvPicPr>
          <p:cNvPr id="5" name="Picture 2"/>
          <p:cNvPicPr>
            <a:picLocks noChangeAspect="1" noChangeArrowheads="1"/>
          </p:cNvPicPr>
          <p:nvPr/>
        </p:nvPicPr>
        <p:blipFill>
          <a:blip r:embed="rId3"/>
          <a:srcRect l="37036" t="32143" r="14104" b="15476"/>
          <a:stretch>
            <a:fillRect/>
          </a:stretch>
        </p:blipFill>
        <p:spPr bwMode="auto">
          <a:xfrm>
            <a:off x="3872182" y="1843315"/>
            <a:ext cx="8319818" cy="5014686"/>
          </a:xfrm>
          <a:prstGeom prst="rect">
            <a:avLst/>
          </a:prstGeom>
          <a:noFill/>
          <a:ln w="9525">
            <a:noFill/>
            <a:miter lim="800000"/>
            <a:headEnd/>
            <a:tailEnd/>
          </a:ln>
          <a:effectLst/>
        </p:spPr>
      </p:pic>
      <p:cxnSp>
        <p:nvCxnSpPr>
          <p:cNvPr id="13" name="Straight Connector 12"/>
          <p:cNvCxnSpPr/>
          <p:nvPr/>
        </p:nvCxnSpPr>
        <p:spPr>
          <a:xfrm flipV="1">
            <a:off x="8142514" y="5907314"/>
            <a:ext cx="406400" cy="1451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Beam Area</a:t>
            </a:r>
          </a:p>
        </p:txBody>
      </p:sp>
      <p:sp>
        <p:nvSpPr>
          <p:cNvPr id="6" name="Rectangle 5"/>
          <p:cNvSpPr/>
          <p:nvPr/>
        </p:nvSpPr>
        <p:spPr>
          <a:xfrm>
            <a:off x="885371" y="1196593"/>
            <a:ext cx="9869714" cy="4832092"/>
          </a:xfrm>
          <a:prstGeom prst="rect">
            <a:avLst/>
          </a:prstGeom>
        </p:spPr>
        <p:txBody>
          <a:bodyPr wrap="square">
            <a:spAutoFit/>
          </a:bodyPr>
          <a:lstStyle/>
          <a:p>
            <a:pPr algn="just"/>
            <a:r>
              <a:rPr lang="en-US" sz="2800" dirty="0" smtClean="0"/>
              <a:t>The mathematical expression:</a:t>
            </a:r>
          </a:p>
          <a:p>
            <a:pPr algn="just"/>
            <a:endParaRPr lang="en-US" sz="2800" dirty="0" smtClean="0"/>
          </a:p>
          <a:p>
            <a:pPr algn="just"/>
            <a:r>
              <a:rPr lang="el-GR" sz="2800" dirty="0" smtClean="0"/>
              <a:t>Ω</a:t>
            </a:r>
            <a:r>
              <a:rPr lang="en-US" sz="2800" baseline="-25000" dirty="0" smtClean="0"/>
              <a:t>A</a:t>
            </a:r>
            <a:r>
              <a:rPr lang="en-US" sz="2800" dirty="0" smtClean="0"/>
              <a:t>=∫</a:t>
            </a:r>
            <a:r>
              <a:rPr lang="en-US" sz="2800" baseline="-25000" dirty="0" smtClean="0"/>
              <a:t>0</a:t>
            </a:r>
            <a:r>
              <a:rPr lang="en-US" sz="2800" baseline="30000" dirty="0" smtClean="0"/>
              <a:t>2</a:t>
            </a:r>
            <a:r>
              <a:rPr lang="el-GR" sz="2800" baseline="30000" dirty="0" smtClean="0"/>
              <a:t>π</a:t>
            </a:r>
            <a:r>
              <a:rPr lang="en-US" sz="2800" dirty="0" smtClean="0"/>
              <a:t> ∫</a:t>
            </a:r>
            <a:r>
              <a:rPr lang="en-US" sz="2800" baseline="-25000" dirty="0" smtClean="0"/>
              <a:t>0</a:t>
            </a:r>
            <a:r>
              <a:rPr lang="el-GR" sz="2800" baseline="30000" dirty="0" smtClean="0"/>
              <a:t>π</a:t>
            </a:r>
            <a:r>
              <a:rPr lang="en-US" sz="2800" dirty="0" smtClean="0"/>
              <a:t>P</a:t>
            </a:r>
            <a:r>
              <a:rPr lang="el-GR" sz="2800" baseline="-25000" dirty="0" smtClean="0"/>
              <a:t>π</a:t>
            </a:r>
            <a:r>
              <a:rPr lang="el-GR" sz="2800" dirty="0" smtClean="0"/>
              <a:t>(θ,Φ)</a:t>
            </a:r>
            <a:r>
              <a:rPr lang="en-US" sz="2800" dirty="0" smtClean="0"/>
              <a:t>d</a:t>
            </a:r>
            <a:r>
              <a:rPr lang="el-GR" sz="2800" dirty="0" smtClean="0"/>
              <a:t>Ω </a:t>
            </a:r>
            <a:r>
              <a:rPr lang="en-US" sz="2800" dirty="0" smtClean="0">
                <a:solidFill>
                  <a:srgbClr val="FF0000"/>
                </a:solidFill>
              </a:rPr>
              <a:t>watts</a:t>
            </a:r>
          </a:p>
          <a:p>
            <a:pPr algn="just"/>
            <a:endParaRPr lang="en-US" sz="2800" dirty="0" smtClean="0"/>
          </a:p>
          <a:p>
            <a:pPr algn="just"/>
            <a:r>
              <a:rPr lang="en-US" sz="2800" dirty="0" smtClean="0"/>
              <a:t>d</a:t>
            </a:r>
            <a:r>
              <a:rPr lang="el-GR" sz="2800" dirty="0" smtClean="0"/>
              <a:t>Ω=</a:t>
            </a:r>
            <a:r>
              <a:rPr lang="en-US" sz="2800" dirty="0" smtClean="0"/>
              <a:t>sin</a:t>
            </a:r>
            <a:r>
              <a:rPr lang="el-GR" sz="2800" dirty="0" smtClean="0"/>
              <a:t>θ </a:t>
            </a:r>
            <a:r>
              <a:rPr lang="en-US" sz="2800" dirty="0" smtClean="0"/>
              <a:t>d</a:t>
            </a:r>
            <a:r>
              <a:rPr lang="el-GR" sz="2800" dirty="0" smtClean="0"/>
              <a:t>θ </a:t>
            </a:r>
            <a:r>
              <a:rPr lang="en-US" sz="2800" dirty="0" smtClean="0"/>
              <a:t>d</a:t>
            </a:r>
            <a:r>
              <a:rPr lang="el-GR" sz="2800" dirty="0" smtClean="0"/>
              <a:t>Φ </a:t>
            </a:r>
            <a:r>
              <a:rPr lang="en-US" sz="2800" dirty="0" smtClean="0"/>
              <a:t>watts</a:t>
            </a:r>
          </a:p>
          <a:p>
            <a:pPr algn="just"/>
            <a:endParaRPr lang="en-US" sz="2800" dirty="0" smtClean="0"/>
          </a:p>
          <a:p>
            <a:pPr algn="just"/>
            <a:r>
              <a:rPr lang="en-US" sz="2800" dirty="0" smtClean="0"/>
              <a:t>Where</a:t>
            </a:r>
          </a:p>
          <a:p>
            <a:pPr algn="just"/>
            <a:r>
              <a:rPr lang="el-GR" sz="2800" dirty="0" smtClean="0"/>
              <a:t>Ω</a:t>
            </a:r>
            <a:r>
              <a:rPr lang="en-US" sz="2800" baseline="-25000" dirty="0" smtClean="0"/>
              <a:t>A</a:t>
            </a:r>
            <a:r>
              <a:rPr lang="en-US" sz="2800" dirty="0" smtClean="0"/>
              <a:t> is the solid beam angle.</a:t>
            </a:r>
          </a:p>
          <a:p>
            <a:pPr algn="just"/>
            <a:r>
              <a:rPr lang="el-GR" sz="2800" dirty="0" smtClean="0"/>
              <a:t>θ </a:t>
            </a:r>
            <a:r>
              <a:rPr lang="en-US" sz="2800" dirty="0" smtClean="0"/>
              <a:t>is the function of angular position.</a:t>
            </a:r>
          </a:p>
          <a:p>
            <a:pPr algn="just"/>
            <a:r>
              <a:rPr lang="el-GR" sz="2800" dirty="0" smtClean="0"/>
              <a:t>Φ </a:t>
            </a:r>
            <a:r>
              <a:rPr lang="en-US" sz="2800" dirty="0" smtClean="0"/>
              <a:t>is the function of radial distance.</a:t>
            </a:r>
          </a:p>
          <a:p>
            <a:pPr algn="ctr"/>
            <a:r>
              <a:rPr lang="en-US" sz="2800" dirty="0" smtClean="0"/>
              <a:t>The unit of beam area is </a:t>
            </a:r>
            <a:r>
              <a:rPr lang="en-US" sz="2800" b="1" dirty="0" smtClean="0"/>
              <a:t>watts</a:t>
            </a:r>
            <a:r>
              <a:rPr lang="en-US" sz="2800" dirty="0" smtClean="0"/>
              <a:t>.</a:t>
            </a: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Beam Efficiency</a:t>
            </a:r>
          </a:p>
        </p:txBody>
      </p:sp>
      <p:sp>
        <p:nvSpPr>
          <p:cNvPr id="6" name="Rectangle 5"/>
          <p:cNvSpPr/>
          <p:nvPr/>
        </p:nvSpPr>
        <p:spPr>
          <a:xfrm>
            <a:off x="1059542" y="1196593"/>
            <a:ext cx="10580915" cy="5262979"/>
          </a:xfrm>
          <a:prstGeom prst="rect">
            <a:avLst/>
          </a:prstGeom>
        </p:spPr>
        <p:txBody>
          <a:bodyPr wrap="square">
            <a:spAutoFit/>
          </a:bodyPr>
          <a:lstStyle/>
          <a:p>
            <a:pPr algn="just"/>
            <a:r>
              <a:rPr lang="en-US" sz="2800" dirty="0" smtClean="0"/>
              <a:t>“The </a:t>
            </a:r>
            <a:r>
              <a:rPr lang="en-US" sz="2800" b="1" dirty="0" smtClean="0"/>
              <a:t>beam efficiency</a:t>
            </a:r>
            <a:r>
              <a:rPr lang="en-US" sz="2800" dirty="0" smtClean="0"/>
              <a:t> states the ratio of the beam area of the main beam to the total beam area radiated.”</a:t>
            </a:r>
          </a:p>
          <a:p>
            <a:pPr algn="just"/>
            <a:endParaRPr lang="en-US" sz="2800" dirty="0" smtClean="0"/>
          </a:p>
          <a:p>
            <a:pPr algn="just"/>
            <a:r>
              <a:rPr lang="en-US" sz="2800" dirty="0" smtClean="0"/>
              <a:t>Mathematical Expression:</a:t>
            </a:r>
          </a:p>
          <a:p>
            <a:pPr algn="just"/>
            <a:endParaRPr lang="en-US" sz="2800" dirty="0" smtClean="0"/>
          </a:p>
          <a:p>
            <a:pPr algn="just"/>
            <a:r>
              <a:rPr lang="en-US" sz="2800" dirty="0" err="1" smtClean="0"/>
              <a:t>η</a:t>
            </a:r>
            <a:r>
              <a:rPr lang="en-US" sz="2800" baseline="-25000" dirty="0" err="1" smtClean="0"/>
              <a:t>B</a:t>
            </a:r>
            <a:r>
              <a:rPr lang="en-US" sz="2800" dirty="0" smtClean="0"/>
              <a:t>=Ω</a:t>
            </a:r>
            <a:r>
              <a:rPr lang="en-US" sz="2800" baseline="-25000" dirty="0" smtClean="0"/>
              <a:t>MB /</a:t>
            </a:r>
            <a:r>
              <a:rPr lang="en-US" sz="2800" dirty="0" smtClean="0"/>
              <a:t>Ω</a:t>
            </a:r>
            <a:r>
              <a:rPr lang="en-US" sz="2800" baseline="-25000" dirty="0" smtClean="0"/>
              <a:t>A</a:t>
            </a:r>
          </a:p>
          <a:p>
            <a:pPr algn="just"/>
            <a:endParaRPr lang="en-US" sz="2800" dirty="0" smtClean="0"/>
          </a:p>
          <a:p>
            <a:pPr algn="just"/>
            <a:r>
              <a:rPr lang="en-US" sz="2800" dirty="0" smtClean="0"/>
              <a:t>Where,</a:t>
            </a:r>
          </a:p>
          <a:p>
            <a:pPr algn="just"/>
            <a:r>
              <a:rPr lang="en-US" sz="2800" dirty="0" err="1" smtClean="0"/>
              <a:t>η</a:t>
            </a:r>
            <a:r>
              <a:rPr lang="en-US" sz="2800" baseline="-25000" dirty="0" err="1" smtClean="0"/>
              <a:t>B</a:t>
            </a:r>
            <a:r>
              <a:rPr lang="en-US" sz="2800" dirty="0" smtClean="0"/>
              <a:t> is the beam efficiency.</a:t>
            </a:r>
          </a:p>
          <a:p>
            <a:pPr algn="just"/>
            <a:r>
              <a:rPr lang="en-US" sz="2800" dirty="0" smtClean="0"/>
              <a:t>Ω</a:t>
            </a:r>
            <a:r>
              <a:rPr lang="en-US" sz="2800" baseline="-25000" dirty="0" smtClean="0"/>
              <a:t>MB</a:t>
            </a:r>
            <a:r>
              <a:rPr lang="en-US" sz="2800" dirty="0" smtClean="0"/>
              <a:t> is beam area of the main beam.</a:t>
            </a:r>
          </a:p>
          <a:p>
            <a:pPr algn="just"/>
            <a:r>
              <a:rPr lang="en-US" sz="2800" dirty="0" smtClean="0"/>
              <a:t>Ω</a:t>
            </a:r>
            <a:r>
              <a:rPr lang="en-US" sz="2800" baseline="-25000" dirty="0" smtClean="0"/>
              <a:t>A </a:t>
            </a:r>
            <a:r>
              <a:rPr lang="en-US" sz="2800" dirty="0" smtClean="0"/>
              <a:t>is total solid beam angle (beam area).</a:t>
            </a:r>
          </a:p>
          <a:p>
            <a:pPr algn="just"/>
            <a:endParaRPr 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Beam Width</a:t>
            </a:r>
          </a:p>
        </p:txBody>
      </p:sp>
      <p:sp>
        <p:nvSpPr>
          <p:cNvPr id="6" name="Rectangle 5"/>
          <p:cNvSpPr/>
          <p:nvPr/>
        </p:nvSpPr>
        <p:spPr>
          <a:xfrm>
            <a:off x="566057" y="791296"/>
            <a:ext cx="11437257" cy="6555641"/>
          </a:xfrm>
          <a:prstGeom prst="rect">
            <a:avLst/>
          </a:prstGeom>
        </p:spPr>
        <p:txBody>
          <a:bodyPr wrap="square">
            <a:spAutoFit/>
          </a:bodyPr>
          <a:lstStyle/>
          <a:p>
            <a:pPr algn="just"/>
            <a:r>
              <a:rPr lang="en-US" sz="2800" b="1" dirty="0" smtClean="0"/>
              <a:t>Beam width</a:t>
            </a:r>
            <a:r>
              <a:rPr lang="en-US" sz="2800" dirty="0" smtClean="0"/>
              <a:t> is the aperture angle from where most of the power is radiated. The two main considerations of this beam width are Half Power Beam Width </a:t>
            </a:r>
            <a:r>
              <a:rPr lang="en-US" sz="2800" b="1" dirty="0" smtClean="0"/>
              <a:t>(HPBW)</a:t>
            </a:r>
            <a:r>
              <a:rPr lang="en-US" sz="2800" dirty="0" smtClean="0"/>
              <a:t> and First Null Beam Width </a:t>
            </a:r>
            <a:r>
              <a:rPr lang="en-US" sz="2800" b="1" dirty="0" smtClean="0"/>
              <a:t>(FNBW)</a:t>
            </a:r>
            <a:r>
              <a:rPr lang="en-US" sz="2800" dirty="0" smtClean="0"/>
              <a:t>. </a:t>
            </a:r>
          </a:p>
          <a:p>
            <a:pPr algn="just"/>
            <a:endParaRPr lang="en-US" sz="2800" dirty="0" smtClean="0"/>
          </a:p>
          <a:p>
            <a:pPr algn="just"/>
            <a:r>
              <a:rPr lang="en-US" sz="2800" dirty="0" smtClean="0"/>
              <a:t>“The angular separation, in which the magnitude of the radiation pattern decreases by 50% (or -3dB) from the peak of the main beam, is the </a:t>
            </a:r>
            <a:r>
              <a:rPr lang="en-US" sz="2800" b="1" dirty="0" smtClean="0"/>
              <a:t>Half Power Beam Width</a:t>
            </a:r>
            <a:r>
              <a:rPr lang="en-US" sz="2800" dirty="0" smtClean="0"/>
              <a:t>.”</a:t>
            </a:r>
          </a:p>
          <a:p>
            <a:pPr algn="just"/>
            <a:endParaRPr lang="en-US" sz="2800" dirty="0" smtClean="0"/>
          </a:p>
          <a:p>
            <a:pPr algn="just"/>
            <a:r>
              <a:rPr lang="en-US" sz="2800" dirty="0" smtClean="0"/>
              <a:t>In other words, Beam width is the area where most of the power is radiated, which is the peak power. </a:t>
            </a:r>
            <a:r>
              <a:rPr lang="en-US" sz="2800" b="1" dirty="0" smtClean="0"/>
              <a:t>Half power beam width</a:t>
            </a:r>
            <a:r>
              <a:rPr lang="en-US" sz="2800" dirty="0" smtClean="0"/>
              <a:t> is the angle in which relative power is more than 50% of the peak power, in the effective radiated field of the antenna.</a:t>
            </a:r>
          </a:p>
          <a:p>
            <a:pPr algn="just"/>
            <a:r>
              <a:rPr lang="en-US" sz="2800" dirty="0" smtClean="0"/>
              <a:t/>
            </a:r>
            <a:br>
              <a:rPr lang="en-US" sz="2800" dirty="0" smtClean="0"/>
            </a:br>
            <a:endParaRPr 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3845" t="54089" r="30665" b="32309"/>
          <a:stretch/>
        </p:blipFill>
        <p:spPr>
          <a:xfrm>
            <a:off x="0" y="1032094"/>
            <a:ext cx="11949971" cy="1874068"/>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a:t>
            </a:fld>
            <a:endParaRPr lang="en-US"/>
          </a:p>
        </p:txBody>
      </p:sp>
    </p:spTree>
    <p:extLst>
      <p:ext uri="{BB962C8B-B14F-4D97-AF65-F5344CB8AC3E}">
        <p14:creationId xmlns:p14="http://schemas.microsoft.com/office/powerpoint/2010/main" val="3591672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HPBW</a:t>
            </a:r>
          </a:p>
        </p:txBody>
      </p:sp>
      <p:sp>
        <p:nvSpPr>
          <p:cNvPr id="6" name="Rectangle 5"/>
          <p:cNvSpPr/>
          <p:nvPr/>
        </p:nvSpPr>
        <p:spPr>
          <a:xfrm>
            <a:off x="488887" y="673116"/>
            <a:ext cx="11452634" cy="1323439"/>
          </a:xfrm>
          <a:prstGeom prst="rect">
            <a:avLst/>
          </a:prstGeom>
        </p:spPr>
        <p:txBody>
          <a:bodyPr wrap="square">
            <a:spAutoFit/>
          </a:bodyPr>
          <a:lstStyle/>
          <a:p>
            <a:r>
              <a:rPr lang="en-US" sz="2000" dirty="0" smtClean="0"/>
              <a:t>When a line is drawn between radiation pattern’s origin and the half power points on the major lobe, on both the sides, the angle between those two vectors is termed as </a:t>
            </a:r>
            <a:r>
              <a:rPr lang="en-US" sz="2000" b="1" dirty="0" smtClean="0"/>
              <a:t>HPBW</a:t>
            </a:r>
            <a:r>
              <a:rPr lang="en-US" sz="2000" dirty="0" smtClean="0"/>
              <a:t>, half power beam width. </a:t>
            </a:r>
            <a:br>
              <a:rPr lang="en-US" sz="2000" dirty="0" smtClean="0"/>
            </a:br>
            <a:endParaRPr lang="en-US" sz="2000" dirty="0"/>
          </a:p>
        </p:txBody>
      </p:sp>
      <p:pic>
        <p:nvPicPr>
          <p:cNvPr id="1026" name="Picture 2"/>
          <p:cNvPicPr>
            <a:picLocks noChangeAspect="1" noChangeArrowheads="1"/>
          </p:cNvPicPr>
          <p:nvPr/>
        </p:nvPicPr>
        <p:blipFill>
          <a:blip r:embed="rId3"/>
          <a:srcRect l="37036" t="32143" r="14104" b="15476"/>
          <a:stretch>
            <a:fillRect/>
          </a:stretch>
        </p:blipFill>
        <p:spPr bwMode="auto">
          <a:xfrm>
            <a:off x="1652486" y="1582057"/>
            <a:ext cx="8753267" cy="5275943"/>
          </a:xfrm>
          <a:prstGeom prst="rect">
            <a:avLst/>
          </a:prstGeom>
          <a:noFill/>
          <a:ln w="9525">
            <a:noFill/>
            <a:miter lim="800000"/>
            <a:headEnd/>
            <a:tailEnd/>
          </a:ln>
          <a:effectLst/>
        </p:spPr>
      </p:pic>
      <p:cxnSp>
        <p:nvCxnSpPr>
          <p:cNvPr id="7" name="Straight Connector 6"/>
          <p:cNvCxnSpPr/>
          <p:nvPr/>
        </p:nvCxnSpPr>
        <p:spPr>
          <a:xfrm>
            <a:off x="5384800" y="5602514"/>
            <a:ext cx="653143" cy="1588"/>
          </a:xfrm>
          <a:prstGeom prst="line">
            <a:avLst/>
          </a:prstGeom>
        </p:spPr>
        <p:style>
          <a:lnRef idx="2">
            <a:schemeClr val="accent3"/>
          </a:lnRef>
          <a:fillRef idx="0">
            <a:schemeClr val="accent3"/>
          </a:fillRef>
          <a:effectRef idx="1">
            <a:schemeClr val="accent3"/>
          </a:effectRef>
          <a:fontRef idx="minor">
            <a:schemeClr val="tx1"/>
          </a:fontRef>
        </p:style>
      </p:cxnSp>
      <p:cxnSp>
        <p:nvCxnSpPr>
          <p:cNvPr id="8" name="Straight Connector 7"/>
          <p:cNvCxnSpPr/>
          <p:nvPr/>
        </p:nvCxnSpPr>
        <p:spPr>
          <a:xfrm flipV="1">
            <a:off x="4680857" y="5500914"/>
            <a:ext cx="1836057" cy="7257"/>
          </a:xfrm>
          <a:prstGeom prst="line">
            <a:avLst/>
          </a:prstGeom>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HPBW</a:t>
            </a:r>
          </a:p>
        </p:txBody>
      </p:sp>
      <p:sp>
        <p:nvSpPr>
          <p:cNvPr id="6" name="Rectangle 5"/>
          <p:cNvSpPr/>
          <p:nvPr/>
        </p:nvSpPr>
        <p:spPr>
          <a:xfrm>
            <a:off x="1117600" y="1356250"/>
            <a:ext cx="10479314" cy="4154984"/>
          </a:xfrm>
          <a:prstGeom prst="rect">
            <a:avLst/>
          </a:prstGeom>
        </p:spPr>
        <p:txBody>
          <a:bodyPr wrap="square">
            <a:spAutoFit/>
          </a:bodyPr>
          <a:lstStyle/>
          <a:p>
            <a:r>
              <a:rPr lang="en-US" sz="2400" dirty="0" smtClean="0"/>
              <a:t>Mathematical Expression</a:t>
            </a:r>
          </a:p>
          <a:p>
            <a:endParaRPr lang="en-US" sz="2400" dirty="0" smtClean="0"/>
          </a:p>
          <a:p>
            <a:r>
              <a:rPr lang="en-US" sz="2400" dirty="0" smtClean="0"/>
              <a:t>Half power </a:t>
            </a:r>
            <a:r>
              <a:rPr lang="en-US" sz="2400" dirty="0" err="1" smtClean="0"/>
              <a:t>Beamwidth</a:t>
            </a:r>
            <a:r>
              <a:rPr lang="en-US" sz="2400" dirty="0" smtClean="0"/>
              <a:t>=70λ/D</a:t>
            </a:r>
          </a:p>
          <a:p>
            <a:endParaRPr lang="en-US" sz="2400" dirty="0" smtClean="0"/>
          </a:p>
          <a:p>
            <a:r>
              <a:rPr lang="en-US" sz="2400" dirty="0" smtClean="0"/>
              <a:t>Where</a:t>
            </a:r>
          </a:p>
          <a:p>
            <a:r>
              <a:rPr lang="en-US" sz="2400" dirty="0" smtClean="0"/>
              <a:t>λ is wavelength</a:t>
            </a:r>
          </a:p>
          <a:p>
            <a:r>
              <a:rPr lang="en-US" sz="2400" b="1" dirty="0" smtClean="0"/>
              <a:t>D</a:t>
            </a:r>
            <a:r>
              <a:rPr lang="en-US" sz="2400" dirty="0" smtClean="0"/>
              <a:t> is Diameter</a:t>
            </a:r>
          </a:p>
          <a:p>
            <a:endParaRPr lang="en-US" sz="2400" dirty="0" smtClean="0"/>
          </a:p>
          <a:p>
            <a:r>
              <a:rPr lang="en-US" sz="2400" dirty="0" smtClean="0"/>
              <a:t>The unit of HPBW is </a:t>
            </a:r>
            <a:r>
              <a:rPr lang="en-US" sz="2400" b="1" dirty="0" smtClean="0"/>
              <a:t>radians</a:t>
            </a:r>
            <a:r>
              <a:rPr lang="en-US" sz="2400" dirty="0" smtClean="0"/>
              <a:t> or </a:t>
            </a:r>
            <a:r>
              <a:rPr lang="en-US" sz="2400" b="1" dirty="0" smtClean="0"/>
              <a:t>degrees</a:t>
            </a:r>
            <a:r>
              <a:rPr lang="en-US" sz="2400" dirty="0" smtClean="0"/>
              <a:t>.</a:t>
            </a:r>
          </a:p>
          <a:p>
            <a:r>
              <a:rPr lang="en-US" sz="2400" dirty="0" smtClean="0"/>
              <a:t/>
            </a:r>
            <a:br>
              <a:rPr lang="en-US" sz="2400" dirty="0" smtClean="0"/>
            </a:b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First Null Beam Width</a:t>
            </a:r>
          </a:p>
        </p:txBody>
      </p:sp>
      <p:sp>
        <p:nvSpPr>
          <p:cNvPr id="6" name="Rectangle 5"/>
          <p:cNvSpPr/>
          <p:nvPr/>
        </p:nvSpPr>
        <p:spPr>
          <a:xfrm>
            <a:off x="290286" y="1196593"/>
            <a:ext cx="11901714" cy="3785652"/>
          </a:xfrm>
          <a:prstGeom prst="rect">
            <a:avLst/>
          </a:prstGeom>
        </p:spPr>
        <p:txBody>
          <a:bodyPr wrap="square">
            <a:spAutoFit/>
          </a:bodyPr>
          <a:lstStyle/>
          <a:p>
            <a:r>
              <a:rPr lang="en-US" sz="2400" dirty="0" smtClean="0"/>
              <a:t>“The angular span between the first pattern nulls adjacent to the main lobe, is called as the </a:t>
            </a:r>
            <a:r>
              <a:rPr lang="en-US" sz="2400" b="1" dirty="0" smtClean="0"/>
              <a:t>First Null Beam Width</a:t>
            </a:r>
            <a:r>
              <a:rPr lang="en-US" sz="2400" dirty="0" smtClean="0"/>
              <a:t>.”</a:t>
            </a:r>
          </a:p>
          <a:p>
            <a:endParaRPr lang="en-US" sz="2400" dirty="0" smtClean="0"/>
          </a:p>
          <a:p>
            <a:r>
              <a:rPr lang="en-US" sz="2400" dirty="0" smtClean="0"/>
              <a:t>Simply, FNBW is the </a:t>
            </a:r>
            <a:r>
              <a:rPr lang="en-US" sz="2400" dirty="0" smtClean="0">
                <a:solidFill>
                  <a:srgbClr val="FF0000"/>
                </a:solidFill>
              </a:rPr>
              <a:t>angular separation</a:t>
            </a:r>
            <a:r>
              <a:rPr lang="en-US" sz="2400" dirty="0" smtClean="0"/>
              <a:t>, away from the main beam, which is drawn between the null points of radiation pattern, on its major lobe.</a:t>
            </a:r>
          </a:p>
          <a:p>
            <a:endParaRPr lang="en-US" sz="2400" dirty="0" smtClean="0"/>
          </a:p>
          <a:p>
            <a:r>
              <a:rPr lang="en-US" sz="2400" dirty="0" smtClean="0">
                <a:solidFill>
                  <a:srgbClr val="FF0000"/>
                </a:solidFill>
              </a:rPr>
              <a:t>Indication of FNBW:</a:t>
            </a:r>
          </a:p>
          <a:p>
            <a:r>
              <a:rPr lang="en-US" sz="2400" dirty="0" smtClean="0"/>
              <a:t>Draw tangents on both sides starting from the origin of the radiation pattern, tangential to the main beam. The angle between those two tangents is known as First Null Beam Width </a:t>
            </a:r>
            <a:r>
              <a:rPr lang="en-US" sz="2400" b="1" dirty="0" smtClean="0"/>
              <a:t>(FNBW)</a:t>
            </a:r>
            <a:r>
              <a:rPr lang="en-US" sz="2400" dirty="0" smtClean="0"/>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FNBW</a:t>
            </a:r>
          </a:p>
        </p:txBody>
      </p:sp>
      <p:pic>
        <p:nvPicPr>
          <p:cNvPr id="2050" name="Picture 2"/>
          <p:cNvPicPr>
            <a:picLocks noChangeAspect="1" noChangeArrowheads="1"/>
          </p:cNvPicPr>
          <p:nvPr/>
        </p:nvPicPr>
        <p:blipFill>
          <a:blip r:embed="rId3"/>
          <a:srcRect l="37259" t="26786" r="14104" b="31547"/>
          <a:stretch>
            <a:fillRect/>
          </a:stretch>
        </p:blipFill>
        <p:spPr bwMode="auto">
          <a:xfrm>
            <a:off x="0" y="827313"/>
            <a:ext cx="12234574" cy="589279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FNBW</a:t>
            </a:r>
          </a:p>
        </p:txBody>
      </p:sp>
      <p:sp>
        <p:nvSpPr>
          <p:cNvPr id="6" name="Rectangle 5"/>
          <p:cNvSpPr/>
          <p:nvPr/>
        </p:nvSpPr>
        <p:spPr>
          <a:xfrm>
            <a:off x="1291772" y="1254650"/>
            <a:ext cx="8911771" cy="4524315"/>
          </a:xfrm>
          <a:prstGeom prst="rect">
            <a:avLst/>
          </a:prstGeom>
        </p:spPr>
        <p:txBody>
          <a:bodyPr wrap="square">
            <a:spAutoFit/>
          </a:bodyPr>
          <a:lstStyle/>
          <a:p>
            <a:r>
              <a:rPr lang="en-US" sz="2400" dirty="0" smtClean="0"/>
              <a:t>Mathematical Expression</a:t>
            </a:r>
          </a:p>
          <a:p>
            <a:endParaRPr lang="en-US" sz="2400" dirty="0" smtClean="0"/>
          </a:p>
          <a:p>
            <a:r>
              <a:rPr lang="en-US" sz="2400" dirty="0" smtClean="0"/>
              <a:t>FNBW=2HPBW</a:t>
            </a:r>
          </a:p>
          <a:p>
            <a:r>
              <a:rPr lang="en-US" sz="2400" dirty="0" smtClean="0"/>
              <a:t>FNBW=2(70λ/D)=140λ/D</a:t>
            </a:r>
          </a:p>
          <a:p>
            <a:endParaRPr lang="en-US" sz="2400" dirty="0" smtClean="0"/>
          </a:p>
          <a:p>
            <a:r>
              <a:rPr lang="en-US" sz="2400" dirty="0" smtClean="0"/>
              <a:t>Where</a:t>
            </a:r>
          </a:p>
          <a:p>
            <a:r>
              <a:rPr lang="en-US" sz="2400" dirty="0" smtClean="0"/>
              <a:t>λ is wavelength</a:t>
            </a:r>
          </a:p>
          <a:p>
            <a:r>
              <a:rPr lang="en-US" sz="2400" dirty="0" smtClean="0"/>
              <a:t>D is Diameter</a:t>
            </a:r>
          </a:p>
          <a:p>
            <a:endParaRPr lang="en-US" sz="2400" dirty="0" smtClean="0"/>
          </a:p>
          <a:p>
            <a:pPr algn="ctr"/>
            <a:r>
              <a:rPr lang="en-US" sz="2400" dirty="0" smtClean="0"/>
              <a:t>The unit of FNBW is </a:t>
            </a:r>
            <a:r>
              <a:rPr lang="en-US" sz="2400" b="1" dirty="0" smtClean="0"/>
              <a:t>radians</a:t>
            </a:r>
            <a:r>
              <a:rPr lang="en-US" sz="2400" dirty="0" smtClean="0"/>
              <a:t> or </a:t>
            </a:r>
            <a:r>
              <a:rPr lang="en-US" sz="2400" b="1" dirty="0" smtClean="0"/>
              <a:t>degrees</a:t>
            </a:r>
            <a:r>
              <a:rPr lang="en-US" sz="2400" dirty="0" smtClean="0"/>
              <a:t>.</a:t>
            </a:r>
          </a:p>
          <a:p>
            <a:r>
              <a:rPr lang="en-US" sz="2400" dirty="0" smtClean="0"/>
              <a:t/>
            </a:r>
            <a:br>
              <a:rPr lang="en-US" sz="2400" dirty="0" smtClean="0"/>
            </a:br>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75AE14-5157-40EE-903F-4A617FD70239}" type="slidenum">
              <a:rPr lang="en-US" smtClean="0"/>
              <a:pPr/>
              <a:t>25</a:t>
            </a:fld>
            <a:endParaRPr lang="en-US"/>
          </a:p>
        </p:txBody>
      </p:sp>
      <p:pic>
        <p:nvPicPr>
          <p:cNvPr id="3" name="Picture 2"/>
          <p:cNvPicPr>
            <a:picLocks noChangeAspect="1"/>
          </p:cNvPicPr>
          <p:nvPr/>
        </p:nvPicPr>
        <p:blipFill rotWithShape="1">
          <a:blip r:embed="rId2"/>
          <a:srcRect t="5647" r="44021" b="9919"/>
          <a:stretch/>
        </p:blipFill>
        <p:spPr>
          <a:xfrm>
            <a:off x="0" y="631612"/>
            <a:ext cx="7936749" cy="6226388"/>
          </a:xfrm>
          <a:prstGeom prst="rect">
            <a:avLst/>
          </a:prstGeom>
        </p:spPr>
      </p:pic>
      <p:pic>
        <p:nvPicPr>
          <p:cNvPr id="4" name="Picture 3"/>
          <p:cNvPicPr>
            <a:picLocks noChangeAspect="1"/>
          </p:cNvPicPr>
          <p:nvPr/>
        </p:nvPicPr>
        <p:blipFill rotWithShape="1">
          <a:blip r:embed="rId3"/>
          <a:srcRect l="7732" t="35679" r="54017" b="9160"/>
          <a:stretch/>
        </p:blipFill>
        <p:spPr>
          <a:xfrm>
            <a:off x="7936749" y="2858825"/>
            <a:ext cx="4255251" cy="2761307"/>
          </a:xfrm>
          <a:prstGeom prst="rect">
            <a:avLst/>
          </a:prstGeom>
        </p:spPr>
      </p:pic>
      <p:sp>
        <p:nvSpPr>
          <p:cNvPr id="5" name="TextBox 4"/>
          <p:cNvSpPr txBox="1"/>
          <p:nvPr/>
        </p:nvSpPr>
        <p:spPr>
          <a:xfrm>
            <a:off x="3883937" y="99588"/>
            <a:ext cx="5486400" cy="553998"/>
          </a:xfrm>
          <a:prstGeom prst="rect">
            <a:avLst/>
          </a:prstGeom>
          <a:noFill/>
        </p:spPr>
        <p:txBody>
          <a:bodyPr wrap="square" rtlCol="0">
            <a:spAutoFit/>
          </a:bodyPr>
          <a:lstStyle/>
          <a:p>
            <a:r>
              <a:rPr lang="en-US" sz="3000" dirty="0" smtClean="0"/>
              <a:t>Problem-Solution</a:t>
            </a:r>
            <a:endParaRPr lang="en-US" sz="3000" dirty="0"/>
          </a:p>
        </p:txBody>
      </p:sp>
    </p:spTree>
    <p:extLst>
      <p:ext uri="{BB962C8B-B14F-4D97-AF65-F5344CB8AC3E}">
        <p14:creationId xmlns:p14="http://schemas.microsoft.com/office/powerpoint/2010/main" val="2680602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0515" y="0"/>
            <a:ext cx="9593942" cy="707886"/>
          </a:xfrm>
          <a:prstGeom prst="rect">
            <a:avLst/>
          </a:prstGeom>
        </p:spPr>
        <p:txBody>
          <a:bodyPr wrap="square">
            <a:spAutoFit/>
          </a:bodyPr>
          <a:lstStyle/>
          <a:p>
            <a:pPr algn="ctr"/>
            <a:r>
              <a:rPr lang="en-US" sz="4000" dirty="0" smtClean="0"/>
              <a:t>Homework</a:t>
            </a:r>
          </a:p>
        </p:txBody>
      </p:sp>
      <p:pic>
        <p:nvPicPr>
          <p:cNvPr id="7" name="Picture 6"/>
          <p:cNvPicPr>
            <a:picLocks noChangeAspect="1"/>
          </p:cNvPicPr>
          <p:nvPr/>
        </p:nvPicPr>
        <p:blipFill rotWithShape="1">
          <a:blip r:embed="rId3"/>
          <a:srcRect l="3416" t="21337" r="45246" b="65013"/>
          <a:stretch/>
        </p:blipFill>
        <p:spPr>
          <a:xfrm>
            <a:off x="674360" y="3114392"/>
            <a:ext cx="11379427" cy="1702052"/>
          </a:xfrm>
          <a:prstGeom prst="rect">
            <a:avLst/>
          </a:prstGeom>
        </p:spPr>
      </p:pic>
      <p:pic>
        <p:nvPicPr>
          <p:cNvPr id="8" name="Picture 7"/>
          <p:cNvPicPr>
            <a:picLocks noChangeAspect="1"/>
          </p:cNvPicPr>
          <p:nvPr/>
        </p:nvPicPr>
        <p:blipFill rotWithShape="1">
          <a:blip r:embed="rId4"/>
          <a:srcRect l="3579" t="29402" r="48393" b="61405"/>
          <a:stretch/>
        </p:blipFill>
        <p:spPr>
          <a:xfrm>
            <a:off x="674360" y="1493821"/>
            <a:ext cx="10365445" cy="1028773"/>
          </a:xfrm>
          <a:prstGeom prst="rect">
            <a:avLst/>
          </a:prstGeom>
        </p:spPr>
      </p:pic>
      <p:sp>
        <p:nvSpPr>
          <p:cNvPr id="9" name="TextBox 8"/>
          <p:cNvSpPr txBox="1"/>
          <p:nvPr/>
        </p:nvSpPr>
        <p:spPr>
          <a:xfrm>
            <a:off x="8836182" y="4961299"/>
            <a:ext cx="2399168" cy="369332"/>
          </a:xfrm>
          <a:prstGeom prst="rect">
            <a:avLst/>
          </a:prstGeom>
          <a:noFill/>
        </p:spPr>
        <p:txBody>
          <a:bodyPr wrap="square" rtlCol="0">
            <a:spAutoFit/>
          </a:bodyPr>
          <a:lstStyle/>
          <a:p>
            <a:r>
              <a:rPr lang="el-GR" dirty="0" smtClean="0"/>
              <a:t>θ</a:t>
            </a:r>
            <a:r>
              <a:rPr lang="en-US" dirty="0" smtClean="0"/>
              <a:t>=14.32</a:t>
            </a:r>
            <a:endParaRPr lang="en-US" dirty="0"/>
          </a:p>
        </p:txBody>
      </p:sp>
    </p:spTree>
    <p:extLst>
      <p:ext uri="{BB962C8B-B14F-4D97-AF65-F5344CB8AC3E}">
        <p14:creationId xmlns:p14="http://schemas.microsoft.com/office/powerpoint/2010/main" val="724440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l="28000" t="10913" r="4846" b="23611"/>
          <a:stretch>
            <a:fillRect/>
          </a:stretch>
        </p:blipFill>
        <p:spPr bwMode="auto">
          <a:xfrm>
            <a:off x="0" y="0"/>
            <a:ext cx="12184703" cy="6858000"/>
          </a:xfrm>
          <a:prstGeom prst="rect">
            <a:avLst/>
          </a:prstGeom>
          <a:noFill/>
          <a:ln w="9525">
            <a:noFill/>
            <a:miter lim="800000"/>
            <a:headEnd/>
            <a:tailEnd/>
          </a:ln>
          <a:effectLst/>
        </p:spPr>
      </p:pic>
      <p:cxnSp>
        <p:nvCxnSpPr>
          <p:cNvPr id="7" name="Straight Connector 6"/>
          <p:cNvCxnSpPr/>
          <p:nvPr/>
        </p:nvCxnSpPr>
        <p:spPr>
          <a:xfrm flipV="1">
            <a:off x="3541486" y="2888344"/>
            <a:ext cx="2220685" cy="14513"/>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flipV="1">
            <a:off x="5936343" y="1944914"/>
            <a:ext cx="1553028" cy="29029"/>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a:off x="3585029" y="1059543"/>
            <a:ext cx="3773714" cy="145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a:xfrm flipV="1">
            <a:off x="3614057" y="5994400"/>
            <a:ext cx="1814286" cy="43543"/>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28</a:t>
            </a:fld>
            <a:endParaRPr lang="en-US"/>
          </a:p>
        </p:txBody>
      </p:sp>
      <p:sp>
        <p:nvSpPr>
          <p:cNvPr id="5" name="TextBox 4"/>
          <p:cNvSpPr txBox="1"/>
          <p:nvPr/>
        </p:nvSpPr>
        <p:spPr>
          <a:xfrm>
            <a:off x="2414832" y="2036743"/>
            <a:ext cx="7373257" cy="707886"/>
          </a:xfrm>
          <a:prstGeom prst="rect">
            <a:avLst/>
          </a:prstGeom>
          <a:noFill/>
        </p:spPr>
        <p:txBody>
          <a:bodyPr wrap="square" rtlCol="0">
            <a:spAutoFit/>
          </a:bodyPr>
          <a:lstStyle/>
          <a:p>
            <a:pPr algn="ctr"/>
            <a:r>
              <a:rPr lang="en-US" sz="4000" dirty="0" err="1" smtClean="0"/>
              <a:t>Hertzian</a:t>
            </a:r>
            <a:r>
              <a:rPr lang="en-US" sz="4000" dirty="0" smtClean="0"/>
              <a:t> Dipole Antenna</a:t>
            </a:r>
            <a:endParaRPr lang="en-US" sz="4000" dirty="0"/>
          </a:p>
        </p:txBody>
      </p:sp>
    </p:spTree>
    <p:extLst>
      <p:ext uri="{BB962C8B-B14F-4D97-AF65-F5344CB8AC3E}">
        <p14:creationId xmlns:p14="http://schemas.microsoft.com/office/powerpoint/2010/main" val="188781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29</a:t>
            </a:fld>
            <a:endParaRPr lang="en-US"/>
          </a:p>
        </p:txBody>
      </p:sp>
      <p:sp>
        <p:nvSpPr>
          <p:cNvPr id="5" name="Rectangle 4"/>
          <p:cNvSpPr/>
          <p:nvPr/>
        </p:nvSpPr>
        <p:spPr>
          <a:xfrm>
            <a:off x="595086" y="1613825"/>
            <a:ext cx="11103428" cy="3970318"/>
          </a:xfrm>
          <a:prstGeom prst="rect">
            <a:avLst/>
          </a:prstGeom>
        </p:spPr>
        <p:txBody>
          <a:bodyPr wrap="square">
            <a:spAutoFit/>
          </a:bodyPr>
          <a:lstStyle/>
          <a:p>
            <a:pPr algn="just"/>
            <a:r>
              <a:rPr lang="en-US" sz="2800" dirty="0" smtClean="0"/>
              <a:t>A dipole antenna, developed by Heinrich Rudolph Hertz around 1886 is an antenna that can be made by a simple wire, with a center-fed driven element for transmitting or receiving radio frequency energy. These antennas are the simplest practical antennas from a theoretical point of view; the current amplitude on such an antenna decreases uniformly from maximum at the center to zero at the ends. </a:t>
            </a:r>
          </a:p>
          <a:p>
            <a:pPr algn="just"/>
            <a:r>
              <a:rPr lang="en-US" sz="2800" dirty="0" smtClean="0"/>
              <a:t>It is considered as the first experimental proof of Maxwell’s equations. </a:t>
            </a:r>
            <a:endParaRPr lang="en-US" sz="2800" dirty="0"/>
          </a:p>
        </p:txBody>
      </p:sp>
      <p:sp>
        <p:nvSpPr>
          <p:cNvPr id="6" name="TextBox 5"/>
          <p:cNvSpPr txBox="1"/>
          <p:nvPr/>
        </p:nvSpPr>
        <p:spPr>
          <a:xfrm>
            <a:off x="1886857" y="232228"/>
            <a:ext cx="8781143" cy="707886"/>
          </a:xfrm>
          <a:prstGeom prst="rect">
            <a:avLst/>
          </a:prstGeom>
          <a:noFill/>
        </p:spPr>
        <p:txBody>
          <a:bodyPr wrap="square" rtlCol="0">
            <a:spAutoFit/>
          </a:bodyPr>
          <a:lstStyle/>
          <a:p>
            <a:pPr algn="ctr"/>
            <a:r>
              <a:rPr lang="en-US" sz="4000" dirty="0" err="1" smtClean="0"/>
              <a:t>Hertzian</a:t>
            </a:r>
            <a:r>
              <a:rPr lang="en-US" sz="4000" dirty="0" smtClean="0"/>
              <a:t> Antenna/ Dipole Antenna</a:t>
            </a:r>
            <a:endParaRPr lang="en-US" sz="4000" dirty="0"/>
          </a:p>
        </p:txBody>
      </p:sp>
    </p:spTree>
    <p:extLst>
      <p:ext uri="{BB962C8B-B14F-4D97-AF65-F5344CB8AC3E}">
        <p14:creationId xmlns:p14="http://schemas.microsoft.com/office/powerpoint/2010/main" val="388684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3</a:t>
            </a:fld>
            <a:endParaRPr lang="en-US"/>
          </a:p>
        </p:txBody>
      </p:sp>
      <p:sp>
        <p:nvSpPr>
          <p:cNvPr id="7" name="TextBox 6"/>
          <p:cNvSpPr txBox="1"/>
          <p:nvPr/>
        </p:nvSpPr>
        <p:spPr>
          <a:xfrm>
            <a:off x="914400" y="1843311"/>
            <a:ext cx="10319657" cy="707886"/>
          </a:xfrm>
          <a:prstGeom prst="rect">
            <a:avLst/>
          </a:prstGeom>
          <a:noFill/>
        </p:spPr>
        <p:txBody>
          <a:bodyPr wrap="square" rtlCol="0">
            <a:spAutoFit/>
          </a:bodyPr>
          <a:lstStyle/>
          <a:p>
            <a:pPr algn="ctr"/>
            <a:r>
              <a:rPr lang="en-US" sz="4000" dirty="0" smtClean="0"/>
              <a:t>Antenna Fundamentals- 2</a:t>
            </a:r>
            <a:endParaRPr lang="en-US" sz="4000" dirty="0"/>
          </a:p>
        </p:txBody>
      </p:sp>
    </p:spTree>
    <p:extLst>
      <p:ext uri="{BB962C8B-B14F-4D97-AF65-F5344CB8AC3E}">
        <p14:creationId xmlns:p14="http://schemas.microsoft.com/office/powerpoint/2010/main" val="20800100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30</a:t>
            </a:fld>
            <a:endParaRPr lang="en-US"/>
          </a:p>
        </p:txBody>
      </p:sp>
      <p:sp>
        <p:nvSpPr>
          <p:cNvPr id="6" name="TextBox 5"/>
          <p:cNvSpPr txBox="1"/>
          <p:nvPr/>
        </p:nvSpPr>
        <p:spPr>
          <a:xfrm>
            <a:off x="2438400" y="377371"/>
            <a:ext cx="7373257" cy="707886"/>
          </a:xfrm>
          <a:prstGeom prst="rect">
            <a:avLst/>
          </a:prstGeom>
          <a:noFill/>
        </p:spPr>
        <p:txBody>
          <a:bodyPr wrap="square" rtlCol="0">
            <a:spAutoFit/>
          </a:bodyPr>
          <a:lstStyle/>
          <a:p>
            <a:pPr algn="ctr"/>
            <a:r>
              <a:rPr lang="en-US" sz="4000" dirty="0" err="1" smtClean="0"/>
              <a:t>Hertzian</a:t>
            </a:r>
            <a:r>
              <a:rPr lang="en-US" sz="4000" dirty="0" smtClean="0"/>
              <a:t> Dipole Antenna</a:t>
            </a:r>
            <a:endParaRPr lang="en-US" sz="4000" dirty="0"/>
          </a:p>
        </p:txBody>
      </p:sp>
      <p:sp>
        <p:nvSpPr>
          <p:cNvPr id="7" name="Rectangle 6"/>
          <p:cNvSpPr/>
          <p:nvPr/>
        </p:nvSpPr>
        <p:spPr>
          <a:xfrm>
            <a:off x="362858" y="1549123"/>
            <a:ext cx="11509828" cy="4832092"/>
          </a:xfrm>
          <a:prstGeom prst="rect">
            <a:avLst/>
          </a:prstGeom>
        </p:spPr>
        <p:txBody>
          <a:bodyPr wrap="square">
            <a:spAutoFit/>
          </a:bodyPr>
          <a:lstStyle/>
          <a:p>
            <a:pPr algn="just" fontAlgn="base"/>
            <a:r>
              <a:rPr lang="en-US" sz="2800" dirty="0" smtClean="0"/>
              <a:t>The </a:t>
            </a:r>
            <a:r>
              <a:rPr lang="en-US" sz="2800" dirty="0" err="1" smtClean="0"/>
              <a:t>Hertzian</a:t>
            </a:r>
            <a:r>
              <a:rPr lang="en-US" sz="2800" dirty="0" smtClean="0"/>
              <a:t> dipole is a theoretical dipole antenna that consists of an infinitesimally small current source acting in free-space. Although a true </a:t>
            </a:r>
            <a:r>
              <a:rPr lang="en-US" sz="2800" dirty="0" err="1" smtClean="0"/>
              <a:t>Hertzian</a:t>
            </a:r>
            <a:r>
              <a:rPr lang="en-US" sz="2800" dirty="0" smtClean="0"/>
              <a:t> dipole cannot physically exist, very short dipole antennas can make for a reasonable approximation.</a:t>
            </a:r>
          </a:p>
          <a:p>
            <a:pPr algn="just" fontAlgn="base"/>
            <a:r>
              <a:rPr lang="en-US" sz="2800" dirty="0" smtClean="0"/>
              <a:t>The length of this antenna is significantly smaller than the wavelength, theoretically</a:t>
            </a:r>
          </a:p>
          <a:p>
            <a:pPr algn="ctr" fontAlgn="base"/>
            <a:r>
              <a:rPr lang="en-US" sz="2800" dirty="0" smtClean="0"/>
              <a:t>ℓ</a:t>
            </a:r>
            <a:r>
              <a:rPr lang="he-IL" sz="2800" baseline="-25000" dirty="0" smtClean="0"/>
              <a:t>ז</a:t>
            </a:r>
            <a:r>
              <a:rPr lang="en-US" sz="2800" dirty="0" smtClean="0"/>
              <a:t>=</a:t>
            </a:r>
            <a:r>
              <a:rPr lang="el-GR" sz="2800" dirty="0" smtClean="0"/>
              <a:t>λ</a:t>
            </a:r>
            <a:r>
              <a:rPr lang="en-US" sz="2800" dirty="0" smtClean="0"/>
              <a:t>/50</a:t>
            </a:r>
          </a:p>
          <a:p>
            <a:pPr algn="ctr" fontAlgn="base"/>
            <a:endParaRPr lang="en-US" sz="2800" dirty="0" smtClean="0"/>
          </a:p>
          <a:p>
            <a:pPr algn="just" fontAlgn="base"/>
            <a:r>
              <a:rPr lang="en-US" sz="2800" dirty="0" smtClean="0"/>
              <a:t>The radiation resistance is given by: R</a:t>
            </a:r>
            <a:r>
              <a:rPr lang="he-IL" sz="2800" baseline="-25000" dirty="0" smtClean="0"/>
              <a:t>ז</a:t>
            </a:r>
            <a:r>
              <a:rPr lang="en-US" sz="2800" dirty="0" smtClean="0"/>
              <a:t>=2</a:t>
            </a:r>
            <a:r>
              <a:rPr lang="el-GR" sz="2800" dirty="0" smtClean="0"/>
              <a:t>π</a:t>
            </a:r>
            <a:r>
              <a:rPr lang="en-US" sz="2800" dirty="0" smtClean="0"/>
              <a:t>/3  Z</a:t>
            </a:r>
            <a:r>
              <a:rPr lang="en-US" sz="2800" baseline="-25000" dirty="0" smtClean="0"/>
              <a:t>0</a:t>
            </a:r>
            <a:r>
              <a:rPr lang="en-US" sz="2800" dirty="0" smtClean="0"/>
              <a:t> (ℓ/</a:t>
            </a:r>
            <a:r>
              <a:rPr lang="el-GR" sz="2800" dirty="0" smtClean="0"/>
              <a:t> λ</a:t>
            </a:r>
            <a:r>
              <a:rPr lang="en-US" sz="2800" dirty="0" smtClean="0"/>
              <a:t>)</a:t>
            </a:r>
            <a:r>
              <a:rPr lang="en-US" sz="2800" baseline="30000" dirty="0" smtClean="0"/>
              <a:t>2</a:t>
            </a:r>
          </a:p>
          <a:p>
            <a:pPr algn="just" fontAlgn="base"/>
            <a:r>
              <a:rPr lang="en-US" sz="2800" dirty="0" smtClean="0"/>
              <a:t>Where Z</a:t>
            </a:r>
            <a:r>
              <a:rPr lang="en-US" sz="2800" baseline="-25000" dirty="0" smtClean="0"/>
              <a:t>0</a:t>
            </a:r>
            <a:r>
              <a:rPr lang="en-US" sz="2800" dirty="0" smtClean="0"/>
              <a:t> is the impedance of free space.</a:t>
            </a:r>
          </a:p>
          <a:p>
            <a:pPr algn="just" fontAlgn="base"/>
            <a:endParaRPr lang="en-US" sz="2800" dirty="0"/>
          </a:p>
        </p:txBody>
      </p:sp>
    </p:spTree>
    <p:extLst>
      <p:ext uri="{BB962C8B-B14F-4D97-AF65-F5344CB8AC3E}">
        <p14:creationId xmlns:p14="http://schemas.microsoft.com/office/powerpoint/2010/main" val="1871768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31</a:t>
            </a:fld>
            <a:endParaRPr lang="en-US"/>
          </a:p>
        </p:txBody>
      </p:sp>
      <p:pic>
        <p:nvPicPr>
          <p:cNvPr id="1026" name="Picture 2"/>
          <p:cNvPicPr>
            <a:picLocks noChangeAspect="1" noChangeArrowheads="1"/>
          </p:cNvPicPr>
          <p:nvPr/>
        </p:nvPicPr>
        <p:blipFill>
          <a:blip r:embed="rId2"/>
          <a:srcRect l="51538" t="39087" r="11650" b="28571"/>
          <a:stretch>
            <a:fillRect/>
          </a:stretch>
        </p:blipFill>
        <p:spPr bwMode="auto">
          <a:xfrm>
            <a:off x="4717143" y="1835636"/>
            <a:ext cx="7474857" cy="3692157"/>
          </a:xfrm>
          <a:prstGeom prst="rect">
            <a:avLst/>
          </a:prstGeom>
          <a:noFill/>
          <a:ln w="9525">
            <a:noFill/>
            <a:miter lim="800000"/>
            <a:headEnd/>
            <a:tailEnd/>
          </a:ln>
          <a:effectLst/>
        </p:spPr>
      </p:pic>
      <p:sp>
        <p:nvSpPr>
          <p:cNvPr id="6" name="TextBox 5"/>
          <p:cNvSpPr txBox="1"/>
          <p:nvPr/>
        </p:nvSpPr>
        <p:spPr>
          <a:xfrm>
            <a:off x="2467429" y="203200"/>
            <a:ext cx="7373257" cy="707886"/>
          </a:xfrm>
          <a:prstGeom prst="rect">
            <a:avLst/>
          </a:prstGeom>
          <a:noFill/>
        </p:spPr>
        <p:txBody>
          <a:bodyPr wrap="square" rtlCol="0">
            <a:spAutoFit/>
          </a:bodyPr>
          <a:lstStyle/>
          <a:p>
            <a:pPr algn="ctr"/>
            <a:r>
              <a:rPr lang="en-US" sz="4000" dirty="0" err="1" smtClean="0"/>
              <a:t>Hertzian</a:t>
            </a:r>
            <a:r>
              <a:rPr lang="en-US" sz="4000" dirty="0" smtClean="0"/>
              <a:t> Dipole Antenna</a:t>
            </a:r>
            <a:endParaRPr lang="en-US" sz="4000" dirty="0"/>
          </a:p>
        </p:txBody>
      </p:sp>
      <p:pic>
        <p:nvPicPr>
          <p:cNvPr id="2050" name="Picture 2"/>
          <p:cNvPicPr>
            <a:picLocks noChangeAspect="1" noChangeArrowheads="1"/>
          </p:cNvPicPr>
          <p:nvPr/>
        </p:nvPicPr>
        <p:blipFill>
          <a:blip r:embed="rId3"/>
          <a:srcRect l="62581" t="37103" r="6296" b="35516"/>
          <a:stretch>
            <a:fillRect/>
          </a:stretch>
        </p:blipFill>
        <p:spPr bwMode="auto">
          <a:xfrm>
            <a:off x="-1" y="2725720"/>
            <a:ext cx="4847771" cy="2397823"/>
          </a:xfrm>
          <a:prstGeom prst="rect">
            <a:avLst/>
          </a:prstGeom>
          <a:noFill/>
          <a:ln w="9525">
            <a:noFill/>
            <a:miter lim="800000"/>
            <a:headEnd/>
            <a:tailEnd/>
          </a:ln>
          <a:effectLst/>
        </p:spPr>
      </p:pic>
    </p:spTree>
    <p:extLst>
      <p:ext uri="{BB962C8B-B14F-4D97-AF65-F5344CB8AC3E}">
        <p14:creationId xmlns:p14="http://schemas.microsoft.com/office/powerpoint/2010/main" val="121401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32</a:t>
            </a:fld>
            <a:endParaRPr lang="en-US"/>
          </a:p>
        </p:txBody>
      </p:sp>
      <p:sp>
        <p:nvSpPr>
          <p:cNvPr id="6" name="Rectangle 5"/>
          <p:cNvSpPr/>
          <p:nvPr/>
        </p:nvSpPr>
        <p:spPr>
          <a:xfrm>
            <a:off x="725714" y="1529700"/>
            <a:ext cx="10551885" cy="2677656"/>
          </a:xfrm>
          <a:prstGeom prst="rect">
            <a:avLst/>
          </a:prstGeom>
        </p:spPr>
        <p:txBody>
          <a:bodyPr wrap="square">
            <a:spAutoFit/>
          </a:bodyPr>
          <a:lstStyle/>
          <a:p>
            <a:pPr algn="just"/>
            <a:r>
              <a:rPr lang="en-US" sz="2800" dirty="0" smtClean="0"/>
              <a:t>The </a:t>
            </a:r>
            <a:r>
              <a:rPr lang="en-US" sz="2800" dirty="0" err="1" smtClean="0"/>
              <a:t>Hertzian</a:t>
            </a:r>
            <a:r>
              <a:rPr lang="en-US" sz="2800" dirty="0" smtClean="0"/>
              <a:t> dipole is a linear antenna which is much shorter than the free-space wavelength. </a:t>
            </a:r>
          </a:p>
          <a:p>
            <a:pPr algn="just"/>
            <a:r>
              <a:rPr lang="en-US" sz="2800" dirty="0" smtClean="0"/>
              <a:t>We can treat this as a wire of infinitesimal length </a:t>
            </a:r>
            <a:r>
              <a:rPr lang="en-US" sz="2800" i="1" dirty="0" smtClean="0"/>
              <a:t>d</a:t>
            </a:r>
            <a:r>
              <a:rPr lang="en-US" sz="2800" dirty="0" smtClean="0"/>
              <a:t>, carrying a current </a:t>
            </a:r>
          </a:p>
          <a:p>
            <a:pPr algn="ctr"/>
            <a:r>
              <a:rPr lang="en-US" sz="2800" dirty="0" smtClean="0"/>
              <a:t>I (t) = I</a:t>
            </a:r>
            <a:r>
              <a:rPr lang="en-US" sz="2800" baseline="-25000" dirty="0" smtClean="0"/>
              <a:t>0</a:t>
            </a:r>
            <a:r>
              <a:rPr lang="en-US" sz="2800" dirty="0" smtClean="0"/>
              <a:t> </a:t>
            </a:r>
            <a:r>
              <a:rPr lang="en-US" sz="2800" dirty="0" err="1" smtClean="0"/>
              <a:t>cos</a:t>
            </a:r>
            <a:r>
              <a:rPr lang="en-US" sz="2800" dirty="0" smtClean="0"/>
              <a:t>(</a:t>
            </a:r>
            <a:r>
              <a:rPr lang="el-GR" sz="2800" dirty="0" smtClean="0"/>
              <a:t>ω</a:t>
            </a:r>
            <a:r>
              <a:rPr lang="en-US" sz="2800" dirty="0" smtClean="0"/>
              <a:t>t) → I</a:t>
            </a:r>
            <a:r>
              <a:rPr lang="en-US" sz="2800" baseline="-25000" dirty="0" smtClean="0"/>
              <a:t>0</a:t>
            </a:r>
            <a:r>
              <a:rPr lang="en-US" sz="2800" dirty="0" smtClean="0"/>
              <a:t> </a:t>
            </a:r>
            <a:r>
              <a:rPr lang="en-US" sz="2800" dirty="0" err="1" smtClean="0"/>
              <a:t>e</a:t>
            </a:r>
            <a:r>
              <a:rPr lang="en-US" sz="2800" baseline="30000" dirty="0" err="1" smtClean="0"/>
              <a:t>j</a:t>
            </a:r>
            <a:r>
              <a:rPr lang="el-GR" sz="2800" baseline="30000" dirty="0" smtClean="0"/>
              <a:t> ω</a:t>
            </a:r>
            <a:r>
              <a:rPr lang="en-US" sz="2800" baseline="30000" dirty="0" smtClean="0"/>
              <a:t>t </a:t>
            </a:r>
            <a:r>
              <a:rPr lang="en-US" sz="2800" dirty="0" smtClean="0"/>
              <a:t/>
            </a:r>
            <a:br>
              <a:rPr lang="en-US" sz="2800" dirty="0" smtClean="0"/>
            </a:br>
            <a:endParaRPr lang="en-US" sz="2800" dirty="0" smtClean="0"/>
          </a:p>
        </p:txBody>
      </p:sp>
      <p:sp>
        <p:nvSpPr>
          <p:cNvPr id="7" name="TextBox 6"/>
          <p:cNvSpPr txBox="1"/>
          <p:nvPr/>
        </p:nvSpPr>
        <p:spPr>
          <a:xfrm>
            <a:off x="2438400" y="159661"/>
            <a:ext cx="7373257" cy="707886"/>
          </a:xfrm>
          <a:prstGeom prst="rect">
            <a:avLst/>
          </a:prstGeom>
          <a:noFill/>
        </p:spPr>
        <p:txBody>
          <a:bodyPr wrap="square" rtlCol="0">
            <a:spAutoFit/>
          </a:bodyPr>
          <a:lstStyle/>
          <a:p>
            <a:pPr algn="ctr"/>
            <a:r>
              <a:rPr lang="en-US" sz="4000" dirty="0" err="1" smtClean="0"/>
              <a:t>Hertzian</a:t>
            </a:r>
            <a:r>
              <a:rPr lang="en-US" sz="4000" dirty="0" smtClean="0"/>
              <a:t> Dipole Antenna</a:t>
            </a:r>
            <a:endParaRPr lang="en-US" sz="4000" dirty="0"/>
          </a:p>
        </p:txBody>
      </p:sp>
    </p:spTree>
    <p:extLst>
      <p:ext uri="{BB962C8B-B14F-4D97-AF65-F5344CB8AC3E}">
        <p14:creationId xmlns:p14="http://schemas.microsoft.com/office/powerpoint/2010/main" val="2838854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33</a:t>
            </a:fld>
            <a:endParaRPr lang="en-US"/>
          </a:p>
        </p:txBody>
      </p:sp>
      <p:pic>
        <p:nvPicPr>
          <p:cNvPr id="3074" name="Picture 2"/>
          <p:cNvPicPr>
            <a:picLocks noChangeAspect="1" noChangeArrowheads="1"/>
          </p:cNvPicPr>
          <p:nvPr/>
        </p:nvPicPr>
        <p:blipFill>
          <a:blip r:embed="rId2"/>
          <a:srcRect l="23872" t="35913" r="22248" b="10119"/>
          <a:stretch>
            <a:fillRect/>
          </a:stretch>
        </p:blipFill>
        <p:spPr bwMode="auto">
          <a:xfrm>
            <a:off x="856343" y="967420"/>
            <a:ext cx="10508343" cy="5917740"/>
          </a:xfrm>
          <a:prstGeom prst="rect">
            <a:avLst/>
          </a:prstGeom>
          <a:noFill/>
          <a:ln w="9525">
            <a:noFill/>
            <a:miter lim="800000"/>
            <a:headEnd/>
            <a:tailEnd/>
          </a:ln>
          <a:effectLst/>
        </p:spPr>
      </p:pic>
      <p:sp>
        <p:nvSpPr>
          <p:cNvPr id="5" name="TextBox 4"/>
          <p:cNvSpPr txBox="1"/>
          <p:nvPr/>
        </p:nvSpPr>
        <p:spPr>
          <a:xfrm>
            <a:off x="2438400" y="203204"/>
            <a:ext cx="7373257" cy="707886"/>
          </a:xfrm>
          <a:prstGeom prst="rect">
            <a:avLst/>
          </a:prstGeom>
          <a:noFill/>
        </p:spPr>
        <p:txBody>
          <a:bodyPr wrap="square" rtlCol="0">
            <a:spAutoFit/>
          </a:bodyPr>
          <a:lstStyle/>
          <a:p>
            <a:pPr algn="ctr"/>
            <a:r>
              <a:rPr lang="en-US" sz="4000" dirty="0" smtClean="0"/>
              <a:t>Coordinate </a:t>
            </a:r>
            <a:r>
              <a:rPr lang="en-US" sz="4000" dirty="0" smtClean="0"/>
              <a:t>System (Recap)</a:t>
            </a:r>
            <a:endParaRPr lang="en-US" sz="4000" dirty="0"/>
          </a:p>
        </p:txBody>
      </p:sp>
    </p:spTree>
    <p:extLst>
      <p:ext uri="{BB962C8B-B14F-4D97-AF65-F5344CB8AC3E}">
        <p14:creationId xmlns:p14="http://schemas.microsoft.com/office/powerpoint/2010/main" val="120955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34</a:t>
            </a:fld>
            <a:endParaRPr lang="en-US"/>
          </a:p>
        </p:txBody>
      </p:sp>
      <p:sp>
        <p:nvSpPr>
          <p:cNvPr id="6" name="TextBox 5"/>
          <p:cNvSpPr txBox="1"/>
          <p:nvPr/>
        </p:nvSpPr>
        <p:spPr>
          <a:xfrm>
            <a:off x="2612571" y="2148118"/>
            <a:ext cx="7373257" cy="707886"/>
          </a:xfrm>
          <a:prstGeom prst="rect">
            <a:avLst/>
          </a:prstGeom>
          <a:noFill/>
        </p:spPr>
        <p:txBody>
          <a:bodyPr wrap="square" rtlCol="0">
            <a:spAutoFit/>
          </a:bodyPr>
          <a:lstStyle/>
          <a:p>
            <a:pPr algn="ctr"/>
            <a:r>
              <a:rPr lang="en-US" sz="4000" dirty="0" smtClean="0"/>
              <a:t>Field Pattern</a:t>
            </a:r>
            <a:endParaRPr lang="en-US" sz="4000" dirty="0"/>
          </a:p>
        </p:txBody>
      </p:sp>
    </p:spTree>
    <p:extLst>
      <p:ext uri="{BB962C8B-B14F-4D97-AF65-F5344CB8AC3E}">
        <p14:creationId xmlns:p14="http://schemas.microsoft.com/office/powerpoint/2010/main" val="423083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35</a:t>
            </a:fld>
            <a:endParaRPr lang="en-US"/>
          </a:p>
        </p:txBody>
      </p:sp>
      <p:pic>
        <p:nvPicPr>
          <p:cNvPr id="2050" name="Picture 2"/>
          <p:cNvPicPr>
            <a:picLocks noChangeAspect="1" noChangeArrowheads="1"/>
          </p:cNvPicPr>
          <p:nvPr/>
        </p:nvPicPr>
        <p:blipFill>
          <a:blip r:embed="rId2"/>
          <a:srcRect l="36032" t="20833" r="8638" b="32540"/>
          <a:stretch>
            <a:fillRect/>
          </a:stretch>
        </p:blipFill>
        <p:spPr bwMode="auto">
          <a:xfrm>
            <a:off x="232228" y="981909"/>
            <a:ext cx="11713029" cy="5549519"/>
          </a:xfrm>
          <a:prstGeom prst="rect">
            <a:avLst/>
          </a:prstGeom>
          <a:noFill/>
          <a:ln w="9525">
            <a:noFill/>
            <a:miter lim="800000"/>
            <a:headEnd/>
            <a:tailEnd/>
          </a:ln>
          <a:effectLst/>
        </p:spPr>
      </p:pic>
      <p:sp>
        <p:nvSpPr>
          <p:cNvPr id="7" name="Rectangle 6"/>
          <p:cNvSpPr/>
          <p:nvPr/>
        </p:nvSpPr>
        <p:spPr>
          <a:xfrm>
            <a:off x="58056" y="-2"/>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Recap (Field Pattern)</a:t>
            </a:r>
            <a:endParaRPr lang="en-US" sz="4000" dirty="0"/>
          </a:p>
        </p:txBody>
      </p:sp>
    </p:spTree>
    <p:extLst>
      <p:ext uri="{BB962C8B-B14F-4D97-AF65-F5344CB8AC3E}">
        <p14:creationId xmlns:p14="http://schemas.microsoft.com/office/powerpoint/2010/main" val="576244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36</a:t>
            </a:fld>
            <a:endParaRPr lang="en-US"/>
          </a:p>
        </p:txBody>
      </p:sp>
      <p:grpSp>
        <p:nvGrpSpPr>
          <p:cNvPr id="14" name="Group 13"/>
          <p:cNvGrpSpPr/>
          <p:nvPr/>
        </p:nvGrpSpPr>
        <p:grpSpPr>
          <a:xfrm>
            <a:off x="275770" y="754743"/>
            <a:ext cx="11916230" cy="5653313"/>
            <a:chOff x="275770" y="754743"/>
            <a:chExt cx="11916230" cy="5653313"/>
          </a:xfrm>
        </p:grpSpPr>
        <p:pic>
          <p:nvPicPr>
            <p:cNvPr id="80897" name="Picture 1"/>
            <p:cNvPicPr>
              <a:picLocks noChangeAspect="1" noChangeArrowheads="1"/>
            </p:cNvPicPr>
            <p:nvPr/>
          </p:nvPicPr>
          <p:blipFill>
            <a:blip r:embed="rId2"/>
            <a:srcRect l="30454" t="29167" r="24479" b="40674"/>
            <a:stretch>
              <a:fillRect/>
            </a:stretch>
          </p:blipFill>
          <p:spPr bwMode="auto">
            <a:xfrm>
              <a:off x="1964393" y="1030514"/>
              <a:ext cx="7368294" cy="2772229"/>
            </a:xfrm>
            <a:prstGeom prst="rect">
              <a:avLst/>
            </a:prstGeom>
            <a:noFill/>
            <a:ln w="9525">
              <a:noFill/>
              <a:miter lim="800000"/>
              <a:headEnd/>
              <a:tailEnd/>
            </a:ln>
            <a:effectLst/>
          </p:spPr>
        </p:pic>
        <p:sp>
          <p:nvSpPr>
            <p:cNvPr id="5" name="TextBox 4"/>
            <p:cNvSpPr txBox="1"/>
            <p:nvPr/>
          </p:nvSpPr>
          <p:spPr>
            <a:xfrm>
              <a:off x="2540000" y="754743"/>
              <a:ext cx="7373257" cy="430887"/>
            </a:xfrm>
            <a:prstGeom prst="rect">
              <a:avLst/>
            </a:prstGeom>
            <a:noFill/>
          </p:spPr>
          <p:txBody>
            <a:bodyPr wrap="square" rtlCol="0">
              <a:spAutoFit/>
            </a:bodyPr>
            <a:lstStyle/>
            <a:p>
              <a:pPr algn="ctr"/>
              <a:r>
                <a:rPr lang="en-US" sz="2200" dirty="0" smtClean="0"/>
                <a:t>Resulting Electric Field</a:t>
              </a:r>
              <a:endParaRPr lang="en-US" sz="2200" dirty="0"/>
            </a:p>
          </p:txBody>
        </p:sp>
        <p:pic>
          <p:nvPicPr>
            <p:cNvPr id="6" name="Picture 3"/>
            <p:cNvPicPr>
              <a:picLocks noChangeAspect="1" noChangeArrowheads="1"/>
            </p:cNvPicPr>
            <p:nvPr/>
          </p:nvPicPr>
          <p:blipFill>
            <a:blip r:embed="rId3"/>
            <a:srcRect l="30060" t="43329" r="27153" b="43322"/>
            <a:stretch>
              <a:fillRect/>
            </a:stretch>
          </p:blipFill>
          <p:spPr bwMode="auto">
            <a:xfrm>
              <a:off x="2249715" y="3831772"/>
              <a:ext cx="7199085" cy="1262742"/>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l="38427" t="68339" r="18009" b="18849"/>
            <a:stretch>
              <a:fillRect/>
            </a:stretch>
          </p:blipFill>
          <p:spPr bwMode="auto">
            <a:xfrm>
              <a:off x="2801258" y="5573485"/>
              <a:ext cx="6473371" cy="834571"/>
            </a:xfrm>
            <a:prstGeom prst="rect">
              <a:avLst/>
            </a:prstGeom>
            <a:noFill/>
            <a:ln w="9525">
              <a:noFill/>
              <a:miter lim="800000"/>
              <a:headEnd/>
              <a:tailEnd/>
            </a:ln>
            <a:effectLst/>
          </p:spPr>
        </p:pic>
        <p:sp>
          <p:nvSpPr>
            <p:cNvPr id="10" name="TextBox 9"/>
            <p:cNvSpPr txBox="1"/>
            <p:nvPr/>
          </p:nvSpPr>
          <p:spPr>
            <a:xfrm>
              <a:off x="9564914" y="4005943"/>
              <a:ext cx="2627086" cy="1477328"/>
            </a:xfrm>
            <a:prstGeom prst="rect">
              <a:avLst/>
            </a:prstGeom>
            <a:noFill/>
          </p:spPr>
          <p:txBody>
            <a:bodyPr wrap="square" rtlCol="0">
              <a:spAutoFit/>
            </a:bodyPr>
            <a:lstStyle/>
            <a:p>
              <a:r>
                <a:rPr lang="en-US" dirty="0" smtClean="0"/>
                <a:t>k</a:t>
              </a:r>
              <a:r>
                <a:rPr lang="en-US" baseline="-25000" dirty="0" smtClean="0"/>
                <a:t>0</a:t>
              </a:r>
              <a:r>
                <a:rPr lang="en-US" dirty="0" smtClean="0"/>
                <a:t>r&lt;&lt;1</a:t>
              </a:r>
            </a:p>
            <a:p>
              <a:r>
                <a:rPr lang="en-US" dirty="0" smtClean="0"/>
                <a:t>e</a:t>
              </a:r>
              <a:r>
                <a:rPr lang="en-US" baseline="30000" dirty="0" smtClean="0"/>
                <a:t>-jk</a:t>
              </a:r>
              <a:r>
                <a:rPr lang="en-US" baseline="-25000" dirty="0" smtClean="0"/>
                <a:t>0</a:t>
              </a:r>
              <a:r>
                <a:rPr lang="en-US" baseline="30000" dirty="0" smtClean="0"/>
                <a:t>r</a:t>
              </a:r>
              <a:r>
                <a:rPr lang="en-US" dirty="0" smtClean="0"/>
                <a:t>∼1</a:t>
              </a:r>
            </a:p>
            <a:p>
              <a:r>
                <a:rPr lang="en-US" dirty="0" smtClean="0">
                  <a:solidFill>
                    <a:srgbClr val="FF0000"/>
                  </a:solidFill>
                </a:rPr>
                <a:t>1/r</a:t>
              </a:r>
              <a:r>
                <a:rPr lang="en-US" baseline="30000" dirty="0" smtClean="0">
                  <a:solidFill>
                    <a:srgbClr val="FF0000"/>
                  </a:solidFill>
                </a:rPr>
                <a:t>3</a:t>
              </a:r>
              <a:r>
                <a:rPr lang="en-US" dirty="0" smtClean="0">
                  <a:solidFill>
                    <a:srgbClr val="FF0000"/>
                  </a:solidFill>
                </a:rPr>
                <a:t>  terms present</a:t>
              </a:r>
            </a:p>
            <a:p>
              <a:r>
                <a:rPr lang="en-US" dirty="0" smtClean="0">
                  <a:solidFill>
                    <a:srgbClr val="FF0000"/>
                  </a:solidFill>
                </a:rPr>
                <a:t> in the E field</a:t>
              </a:r>
              <a:br>
                <a:rPr lang="en-US" dirty="0" smtClean="0">
                  <a:solidFill>
                    <a:srgbClr val="FF0000"/>
                  </a:solidFill>
                </a:rPr>
              </a:br>
              <a:endParaRPr lang="en-US" dirty="0">
                <a:solidFill>
                  <a:srgbClr val="FF0000"/>
                </a:solidFill>
              </a:endParaRPr>
            </a:p>
          </p:txBody>
        </p:sp>
        <p:sp>
          <p:nvSpPr>
            <p:cNvPr id="11" name="TextBox 10"/>
            <p:cNvSpPr txBox="1"/>
            <p:nvPr/>
          </p:nvSpPr>
          <p:spPr>
            <a:xfrm>
              <a:off x="275770" y="3497943"/>
              <a:ext cx="2859315" cy="369332"/>
            </a:xfrm>
            <a:prstGeom prst="rect">
              <a:avLst/>
            </a:prstGeom>
            <a:noFill/>
          </p:spPr>
          <p:txBody>
            <a:bodyPr wrap="square" rtlCol="0">
              <a:spAutoFit/>
            </a:bodyPr>
            <a:lstStyle/>
            <a:p>
              <a:r>
                <a:rPr lang="en-US" dirty="0" smtClean="0"/>
                <a:t>Very near the antenna</a:t>
              </a:r>
              <a:endParaRPr lang="en-US" dirty="0"/>
            </a:p>
          </p:txBody>
        </p:sp>
      </p:grpSp>
      <p:sp>
        <p:nvSpPr>
          <p:cNvPr id="13" name="TextBox 12"/>
          <p:cNvSpPr txBox="1"/>
          <p:nvPr/>
        </p:nvSpPr>
        <p:spPr>
          <a:xfrm>
            <a:off x="0" y="0"/>
            <a:ext cx="12467771" cy="707886"/>
          </a:xfrm>
          <a:prstGeom prst="rect">
            <a:avLst/>
          </a:prstGeom>
          <a:noFill/>
        </p:spPr>
        <p:txBody>
          <a:bodyPr wrap="square" rtlCol="0">
            <a:spAutoFit/>
          </a:bodyPr>
          <a:lstStyle/>
          <a:p>
            <a:pPr algn="ctr"/>
            <a:r>
              <a:rPr lang="en-US" sz="4000" dirty="0" smtClean="0"/>
              <a:t>Field of </a:t>
            </a:r>
            <a:r>
              <a:rPr lang="en-US" sz="4000" dirty="0" err="1" smtClean="0"/>
              <a:t>Hertzian</a:t>
            </a:r>
            <a:r>
              <a:rPr lang="en-US" sz="4000" dirty="0" smtClean="0"/>
              <a:t> Dipole (Near Field Approach)</a:t>
            </a:r>
            <a:endParaRPr lang="en-US" sz="4000" dirty="0"/>
          </a:p>
        </p:txBody>
      </p:sp>
    </p:spTree>
    <p:extLst>
      <p:ext uri="{BB962C8B-B14F-4D97-AF65-F5344CB8AC3E}">
        <p14:creationId xmlns:p14="http://schemas.microsoft.com/office/powerpoint/2010/main" val="4018831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37</a:t>
            </a:fld>
            <a:endParaRPr lang="en-US"/>
          </a:p>
        </p:txBody>
      </p:sp>
      <p:pic>
        <p:nvPicPr>
          <p:cNvPr id="81925" name="Picture 5"/>
          <p:cNvPicPr>
            <a:picLocks noChangeAspect="1" noChangeArrowheads="1"/>
          </p:cNvPicPr>
          <p:nvPr/>
        </p:nvPicPr>
        <p:blipFill>
          <a:blip r:embed="rId2"/>
          <a:srcRect l="24988" t="24405" r="22805" b="14682"/>
          <a:stretch>
            <a:fillRect/>
          </a:stretch>
        </p:blipFill>
        <p:spPr bwMode="auto">
          <a:xfrm>
            <a:off x="754744" y="953494"/>
            <a:ext cx="10638971" cy="5904506"/>
          </a:xfrm>
          <a:prstGeom prst="rect">
            <a:avLst/>
          </a:prstGeom>
          <a:noFill/>
          <a:ln w="9525">
            <a:noFill/>
            <a:miter lim="800000"/>
            <a:headEnd/>
            <a:tailEnd/>
          </a:ln>
          <a:effectLst/>
        </p:spPr>
      </p:pic>
      <p:sp>
        <p:nvSpPr>
          <p:cNvPr id="15" name="TextBox 14"/>
          <p:cNvSpPr txBox="1"/>
          <p:nvPr/>
        </p:nvSpPr>
        <p:spPr>
          <a:xfrm>
            <a:off x="0" y="87084"/>
            <a:ext cx="12467771" cy="707886"/>
          </a:xfrm>
          <a:prstGeom prst="rect">
            <a:avLst/>
          </a:prstGeom>
          <a:noFill/>
        </p:spPr>
        <p:txBody>
          <a:bodyPr wrap="square" rtlCol="0">
            <a:spAutoFit/>
          </a:bodyPr>
          <a:lstStyle/>
          <a:p>
            <a:pPr algn="ctr"/>
            <a:r>
              <a:rPr lang="en-US" sz="4000" dirty="0" smtClean="0"/>
              <a:t>Field of </a:t>
            </a:r>
            <a:r>
              <a:rPr lang="en-US" sz="4000" dirty="0" err="1" smtClean="0"/>
              <a:t>Hertzian</a:t>
            </a:r>
            <a:r>
              <a:rPr lang="en-US" sz="4000" dirty="0" smtClean="0"/>
              <a:t> Dipole (Near Field Approach)</a:t>
            </a:r>
            <a:endParaRPr lang="en-US" sz="4000" dirty="0"/>
          </a:p>
        </p:txBody>
      </p:sp>
    </p:spTree>
    <p:extLst>
      <p:ext uri="{BB962C8B-B14F-4D97-AF65-F5344CB8AC3E}">
        <p14:creationId xmlns:p14="http://schemas.microsoft.com/office/powerpoint/2010/main" val="3458261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38</a:t>
            </a:fld>
            <a:endParaRPr lang="en-US"/>
          </a:p>
        </p:txBody>
      </p:sp>
      <p:pic>
        <p:nvPicPr>
          <p:cNvPr id="79873" name="Picture 1"/>
          <p:cNvPicPr>
            <a:picLocks noChangeAspect="1" noChangeArrowheads="1"/>
          </p:cNvPicPr>
          <p:nvPr/>
        </p:nvPicPr>
        <p:blipFill>
          <a:blip r:embed="rId2"/>
          <a:srcRect l="17514" t="33135" r="57275" b="23413"/>
          <a:stretch>
            <a:fillRect/>
          </a:stretch>
        </p:blipFill>
        <p:spPr bwMode="auto">
          <a:xfrm>
            <a:off x="0" y="1668116"/>
            <a:ext cx="5355771" cy="5189884"/>
          </a:xfrm>
          <a:prstGeom prst="rect">
            <a:avLst/>
          </a:prstGeom>
          <a:noFill/>
          <a:ln w="9525">
            <a:noFill/>
            <a:miter lim="800000"/>
            <a:headEnd/>
            <a:tailEnd/>
          </a:ln>
          <a:effectLst/>
        </p:spPr>
      </p:pic>
      <p:pic>
        <p:nvPicPr>
          <p:cNvPr id="9" name="Picture 2"/>
          <p:cNvPicPr>
            <a:picLocks noChangeAspect="1" noChangeArrowheads="1"/>
          </p:cNvPicPr>
          <p:nvPr/>
        </p:nvPicPr>
        <p:blipFill>
          <a:blip r:embed="rId3"/>
          <a:srcRect l="19633" t="38889" r="50136" b="13294"/>
          <a:stretch>
            <a:fillRect/>
          </a:stretch>
        </p:blipFill>
        <p:spPr bwMode="auto">
          <a:xfrm>
            <a:off x="5805714" y="1989530"/>
            <a:ext cx="5254171" cy="4672528"/>
          </a:xfrm>
          <a:prstGeom prst="rect">
            <a:avLst/>
          </a:prstGeom>
          <a:noFill/>
          <a:ln w="9525">
            <a:noFill/>
            <a:miter lim="800000"/>
            <a:headEnd/>
            <a:tailEnd/>
          </a:ln>
          <a:effectLst/>
        </p:spPr>
      </p:pic>
      <p:sp>
        <p:nvSpPr>
          <p:cNvPr id="10" name="TextBox 9"/>
          <p:cNvSpPr txBox="1"/>
          <p:nvPr/>
        </p:nvSpPr>
        <p:spPr>
          <a:xfrm>
            <a:off x="0" y="87084"/>
            <a:ext cx="12467771" cy="707886"/>
          </a:xfrm>
          <a:prstGeom prst="rect">
            <a:avLst/>
          </a:prstGeom>
          <a:noFill/>
        </p:spPr>
        <p:txBody>
          <a:bodyPr wrap="square" rtlCol="0">
            <a:spAutoFit/>
          </a:bodyPr>
          <a:lstStyle/>
          <a:p>
            <a:pPr algn="ctr"/>
            <a:r>
              <a:rPr lang="en-US" sz="4000" dirty="0" smtClean="0"/>
              <a:t>Near Field: Quasi-Static Fields</a:t>
            </a:r>
            <a:endParaRPr lang="en-US" sz="4000" dirty="0"/>
          </a:p>
        </p:txBody>
      </p:sp>
    </p:spTree>
    <p:extLst>
      <p:ext uri="{BB962C8B-B14F-4D97-AF65-F5344CB8AC3E}">
        <p14:creationId xmlns:p14="http://schemas.microsoft.com/office/powerpoint/2010/main" val="17607802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39</a:t>
            </a:fld>
            <a:endParaRPr lang="en-US"/>
          </a:p>
        </p:txBody>
      </p:sp>
      <p:pic>
        <p:nvPicPr>
          <p:cNvPr id="99330" name="Picture 2"/>
          <p:cNvPicPr>
            <a:picLocks noChangeAspect="1" noChangeArrowheads="1"/>
          </p:cNvPicPr>
          <p:nvPr/>
        </p:nvPicPr>
        <p:blipFill>
          <a:blip r:embed="rId2"/>
          <a:srcRect l="18964" t="27778" r="16001" b="12897"/>
          <a:stretch>
            <a:fillRect/>
          </a:stretch>
        </p:blipFill>
        <p:spPr bwMode="auto">
          <a:xfrm>
            <a:off x="811537" y="1386114"/>
            <a:ext cx="10669262" cy="5471886"/>
          </a:xfrm>
          <a:prstGeom prst="rect">
            <a:avLst/>
          </a:prstGeom>
          <a:noFill/>
          <a:ln w="9525">
            <a:noFill/>
            <a:miter lim="800000"/>
            <a:headEnd/>
            <a:tailEnd/>
          </a:ln>
          <a:effectLst/>
        </p:spPr>
      </p:pic>
      <p:sp>
        <p:nvSpPr>
          <p:cNvPr id="6" name="TextBox 5"/>
          <p:cNvSpPr txBox="1"/>
          <p:nvPr/>
        </p:nvSpPr>
        <p:spPr>
          <a:xfrm>
            <a:off x="0" y="87084"/>
            <a:ext cx="12467771" cy="707886"/>
          </a:xfrm>
          <a:prstGeom prst="rect">
            <a:avLst/>
          </a:prstGeom>
          <a:noFill/>
        </p:spPr>
        <p:txBody>
          <a:bodyPr wrap="square" rtlCol="0">
            <a:spAutoFit/>
          </a:bodyPr>
          <a:lstStyle/>
          <a:p>
            <a:pPr algn="ctr"/>
            <a:r>
              <a:rPr lang="en-US" sz="4000" dirty="0" smtClean="0"/>
              <a:t>Near Field is not Radiation</a:t>
            </a:r>
            <a:endParaRPr lang="en-US" sz="4000" dirty="0"/>
          </a:p>
        </p:txBody>
      </p:sp>
    </p:spTree>
    <p:extLst>
      <p:ext uri="{BB962C8B-B14F-4D97-AF65-F5344CB8AC3E}">
        <p14:creationId xmlns:p14="http://schemas.microsoft.com/office/powerpoint/2010/main" val="422651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9950" y="2892967"/>
            <a:ext cx="4215641" cy="369332"/>
          </a:xfrm>
          <a:prstGeom prst="rect">
            <a:avLst/>
          </a:prstGeom>
        </p:spPr>
        <p:txBody>
          <a:bodyPr wrap="none">
            <a:spAutoFit/>
          </a:bodyPr>
          <a:lstStyle/>
          <a:p>
            <a:r>
              <a:rPr lang="en-US" b="1" dirty="0">
                <a:solidFill>
                  <a:srgbClr val="0F0F0F"/>
                </a:solidFill>
                <a:latin typeface="Roboto"/>
              </a:rPr>
              <a:t>How does an Antenna work? | ICT #4</a:t>
            </a:r>
            <a:endParaRPr lang="en-US" b="1" i="0" dirty="0">
              <a:solidFill>
                <a:srgbClr val="0F0F0F"/>
              </a:solidFill>
              <a:effectLst/>
              <a:latin typeface="Roboto"/>
            </a:endParaRPr>
          </a:p>
        </p:txBody>
      </p:sp>
      <p:sp>
        <p:nvSpPr>
          <p:cNvPr id="3" name="Rectangle 2"/>
          <p:cNvSpPr/>
          <p:nvPr/>
        </p:nvSpPr>
        <p:spPr>
          <a:xfrm>
            <a:off x="2593579" y="2013063"/>
            <a:ext cx="7752443" cy="461665"/>
          </a:xfrm>
          <a:prstGeom prst="rect">
            <a:avLst/>
          </a:prstGeom>
        </p:spPr>
        <p:txBody>
          <a:bodyPr wrap="none">
            <a:spAutoFit/>
          </a:bodyPr>
          <a:lstStyle/>
          <a:p>
            <a:r>
              <a:rPr lang="en-US" sz="2400" dirty="0"/>
              <a:t>https://www.youtube.com/watch?v=ZaXm6wau-jc</a:t>
            </a:r>
          </a:p>
        </p:txBody>
      </p:sp>
    </p:spTree>
    <p:extLst>
      <p:ext uri="{BB962C8B-B14F-4D97-AF65-F5344CB8AC3E}">
        <p14:creationId xmlns:p14="http://schemas.microsoft.com/office/powerpoint/2010/main" val="929682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40</a:t>
            </a:fld>
            <a:endParaRPr lang="en-US"/>
          </a:p>
        </p:txBody>
      </p:sp>
      <p:grpSp>
        <p:nvGrpSpPr>
          <p:cNvPr id="8" name="Group 7"/>
          <p:cNvGrpSpPr/>
          <p:nvPr/>
        </p:nvGrpSpPr>
        <p:grpSpPr>
          <a:xfrm>
            <a:off x="638629" y="1219201"/>
            <a:ext cx="11103428" cy="2714170"/>
            <a:chOff x="638629" y="1756227"/>
            <a:chExt cx="10363199" cy="2177143"/>
          </a:xfrm>
        </p:grpSpPr>
        <p:pic>
          <p:nvPicPr>
            <p:cNvPr id="100354" name="Picture 2"/>
            <p:cNvPicPr>
              <a:picLocks noChangeAspect="1" noChangeArrowheads="1"/>
            </p:cNvPicPr>
            <p:nvPr/>
          </p:nvPicPr>
          <p:blipFill>
            <a:blip r:embed="rId2"/>
            <a:srcRect l="27685" t="46054" r="25293" b="32483"/>
            <a:stretch>
              <a:fillRect/>
            </a:stretch>
          </p:blipFill>
          <p:spPr bwMode="auto">
            <a:xfrm>
              <a:off x="638629" y="1756227"/>
              <a:ext cx="7126514" cy="2177143"/>
            </a:xfrm>
            <a:prstGeom prst="rect">
              <a:avLst/>
            </a:prstGeom>
            <a:noFill/>
            <a:ln w="9525">
              <a:noFill/>
              <a:miter lim="800000"/>
              <a:headEnd/>
              <a:tailEnd/>
            </a:ln>
            <a:effectLst/>
          </p:spPr>
        </p:pic>
        <p:sp>
          <p:nvSpPr>
            <p:cNvPr id="6" name="TextBox 5"/>
            <p:cNvSpPr txBox="1"/>
            <p:nvPr/>
          </p:nvSpPr>
          <p:spPr>
            <a:xfrm>
              <a:off x="8374742" y="1973944"/>
              <a:ext cx="2627086" cy="1185023"/>
            </a:xfrm>
            <a:prstGeom prst="rect">
              <a:avLst/>
            </a:prstGeom>
            <a:noFill/>
          </p:spPr>
          <p:txBody>
            <a:bodyPr wrap="square" rtlCol="0">
              <a:spAutoFit/>
            </a:bodyPr>
            <a:lstStyle/>
            <a:p>
              <a:r>
                <a:rPr lang="en-US" dirty="0" smtClean="0"/>
                <a:t>k</a:t>
              </a:r>
              <a:r>
                <a:rPr lang="en-US" baseline="-25000" dirty="0" smtClean="0"/>
                <a:t>0</a:t>
              </a:r>
              <a:r>
                <a:rPr lang="en-US" dirty="0" smtClean="0"/>
                <a:t>r&gt;&gt;1</a:t>
              </a:r>
            </a:p>
            <a:p>
              <a:r>
                <a:rPr lang="en-US" dirty="0" smtClean="0"/>
                <a:t>e</a:t>
              </a:r>
              <a:r>
                <a:rPr lang="en-US" baseline="30000" dirty="0" smtClean="0"/>
                <a:t>-jk</a:t>
              </a:r>
              <a:r>
                <a:rPr lang="en-US" baseline="-25000" dirty="0" smtClean="0"/>
                <a:t>0</a:t>
              </a:r>
              <a:r>
                <a:rPr lang="en-US" baseline="30000" dirty="0" smtClean="0"/>
                <a:t>r</a:t>
              </a:r>
              <a:r>
                <a:rPr lang="en-US" dirty="0" smtClean="0"/>
                <a:t>≆1</a:t>
              </a:r>
            </a:p>
            <a:p>
              <a:r>
                <a:rPr lang="en-US" dirty="0" smtClean="0">
                  <a:solidFill>
                    <a:srgbClr val="FF0000"/>
                  </a:solidFill>
                </a:rPr>
                <a:t>1/r  terms present</a:t>
              </a:r>
            </a:p>
            <a:p>
              <a:r>
                <a:rPr lang="en-US" dirty="0" smtClean="0">
                  <a:solidFill>
                    <a:srgbClr val="FF0000"/>
                  </a:solidFill>
                </a:rPr>
                <a:t> in the field</a:t>
              </a:r>
              <a:r>
                <a:rPr lang="en-US" dirty="0" smtClean="0"/>
                <a:t/>
              </a:r>
              <a:br>
                <a:rPr lang="en-US" dirty="0" smtClean="0"/>
              </a:br>
              <a:endParaRPr lang="en-US" dirty="0"/>
            </a:p>
          </p:txBody>
        </p:sp>
      </p:grpSp>
      <p:sp>
        <p:nvSpPr>
          <p:cNvPr id="7" name="Rectangle 6"/>
          <p:cNvSpPr/>
          <p:nvPr/>
        </p:nvSpPr>
        <p:spPr>
          <a:xfrm>
            <a:off x="508001" y="4387282"/>
            <a:ext cx="11219542" cy="1384995"/>
          </a:xfrm>
          <a:prstGeom prst="rect">
            <a:avLst/>
          </a:prstGeom>
        </p:spPr>
        <p:txBody>
          <a:bodyPr wrap="square">
            <a:spAutoFit/>
          </a:bodyPr>
          <a:lstStyle/>
          <a:p>
            <a:pPr algn="just"/>
            <a:r>
              <a:rPr lang="en-US" sz="2800" dirty="0" smtClean="0"/>
              <a:t>These have the form of propagating electromagnetic waves with spherical wave fronts (no more </a:t>
            </a:r>
            <a:r>
              <a:rPr lang="en-US" sz="2800" dirty="0" err="1" smtClean="0"/>
              <a:t>radially</a:t>
            </a:r>
            <a:r>
              <a:rPr lang="en-US" sz="2800" dirty="0" smtClean="0"/>
              <a:t> directed fields). They satisfy |</a:t>
            </a:r>
            <a:r>
              <a:rPr lang="en-US" sz="2800" i="1" dirty="0" smtClean="0"/>
              <a:t>E</a:t>
            </a:r>
            <a:r>
              <a:rPr lang="en-US" sz="2800" dirty="0" smtClean="0"/>
              <a:t>| = |</a:t>
            </a:r>
            <a:r>
              <a:rPr lang="en-US" sz="2800" i="1" dirty="0" smtClean="0"/>
              <a:t>B</a:t>
            </a:r>
            <a:r>
              <a:rPr lang="en-US" sz="2800" dirty="0" smtClean="0"/>
              <a:t>|/</a:t>
            </a:r>
            <a:r>
              <a:rPr lang="en-US" sz="2800" i="1" dirty="0" smtClean="0"/>
              <a:t>c</a:t>
            </a:r>
            <a:r>
              <a:rPr lang="en-US" sz="2800" dirty="0" smtClean="0"/>
              <a:t>, and both are perpendicular.</a:t>
            </a:r>
            <a:endParaRPr lang="en-US" sz="2800" dirty="0"/>
          </a:p>
        </p:txBody>
      </p:sp>
      <p:sp>
        <p:nvSpPr>
          <p:cNvPr id="9" name="TextBox 8"/>
          <p:cNvSpPr txBox="1"/>
          <p:nvPr/>
        </p:nvSpPr>
        <p:spPr>
          <a:xfrm>
            <a:off x="0" y="0"/>
            <a:ext cx="12467771" cy="707886"/>
          </a:xfrm>
          <a:prstGeom prst="rect">
            <a:avLst/>
          </a:prstGeom>
          <a:noFill/>
        </p:spPr>
        <p:txBody>
          <a:bodyPr wrap="square" rtlCol="0">
            <a:spAutoFit/>
          </a:bodyPr>
          <a:lstStyle/>
          <a:p>
            <a:pPr algn="ctr"/>
            <a:r>
              <a:rPr lang="en-US" sz="4000" dirty="0" smtClean="0"/>
              <a:t>Field of </a:t>
            </a:r>
            <a:r>
              <a:rPr lang="en-US" sz="4000" dirty="0" err="1" smtClean="0"/>
              <a:t>Hertzian</a:t>
            </a:r>
            <a:r>
              <a:rPr lang="en-US" sz="4000" dirty="0" smtClean="0"/>
              <a:t> Dipole (Far Field Approach)</a:t>
            </a:r>
            <a:endParaRPr lang="en-US" sz="4000" dirty="0"/>
          </a:p>
        </p:txBody>
      </p:sp>
    </p:spTree>
    <p:extLst>
      <p:ext uri="{BB962C8B-B14F-4D97-AF65-F5344CB8AC3E}">
        <p14:creationId xmlns:p14="http://schemas.microsoft.com/office/powerpoint/2010/main" val="2533565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41</a:t>
            </a:fld>
            <a:endParaRPr lang="en-US"/>
          </a:p>
        </p:txBody>
      </p:sp>
      <p:pic>
        <p:nvPicPr>
          <p:cNvPr id="1026" name="Picture 2"/>
          <p:cNvPicPr>
            <a:picLocks noChangeAspect="1" noChangeArrowheads="1"/>
          </p:cNvPicPr>
          <p:nvPr/>
        </p:nvPicPr>
        <p:blipFill>
          <a:blip r:embed="rId2"/>
          <a:srcRect l="43506" t="39286" r="26152" b="43254"/>
          <a:stretch>
            <a:fillRect/>
          </a:stretch>
        </p:blipFill>
        <p:spPr bwMode="auto">
          <a:xfrm>
            <a:off x="2481943" y="1765622"/>
            <a:ext cx="6879771" cy="2225808"/>
          </a:xfrm>
          <a:prstGeom prst="rect">
            <a:avLst/>
          </a:prstGeom>
          <a:noFill/>
          <a:ln w="9525">
            <a:noFill/>
            <a:miter lim="800000"/>
            <a:headEnd/>
            <a:tailEnd/>
          </a:ln>
          <a:effectLst/>
        </p:spPr>
      </p:pic>
      <p:sp>
        <p:nvSpPr>
          <p:cNvPr id="5" name="TextBox 4"/>
          <p:cNvSpPr txBox="1"/>
          <p:nvPr/>
        </p:nvSpPr>
        <p:spPr>
          <a:xfrm>
            <a:off x="0" y="0"/>
            <a:ext cx="12467771" cy="707886"/>
          </a:xfrm>
          <a:prstGeom prst="rect">
            <a:avLst/>
          </a:prstGeom>
          <a:noFill/>
        </p:spPr>
        <p:txBody>
          <a:bodyPr wrap="square" rtlCol="0">
            <a:spAutoFit/>
          </a:bodyPr>
          <a:lstStyle/>
          <a:p>
            <a:pPr algn="ctr"/>
            <a:r>
              <a:rPr lang="en-US" sz="4000" dirty="0" smtClean="0"/>
              <a:t>Power Radiated by </a:t>
            </a:r>
            <a:r>
              <a:rPr lang="en-US" sz="4000" dirty="0" err="1" smtClean="0"/>
              <a:t>Hertzian</a:t>
            </a:r>
            <a:r>
              <a:rPr lang="en-US" sz="4000" dirty="0" smtClean="0"/>
              <a:t> Dipole</a:t>
            </a:r>
            <a:endParaRPr lang="en-US" sz="4000" dirty="0"/>
          </a:p>
        </p:txBody>
      </p:sp>
      <p:sp>
        <p:nvSpPr>
          <p:cNvPr id="6" name="Rectangle 5"/>
          <p:cNvSpPr/>
          <p:nvPr/>
        </p:nvSpPr>
        <p:spPr>
          <a:xfrm>
            <a:off x="1320800" y="4533649"/>
            <a:ext cx="10087429" cy="1384995"/>
          </a:xfrm>
          <a:prstGeom prst="rect">
            <a:avLst/>
          </a:prstGeom>
        </p:spPr>
        <p:txBody>
          <a:bodyPr wrap="square">
            <a:spAutoFit/>
          </a:bodyPr>
          <a:lstStyle/>
          <a:p>
            <a:pPr algn="just"/>
            <a:r>
              <a:rPr lang="en-US" sz="2800" dirty="0" smtClean="0"/>
              <a:t>The total radiated power is proportional to the square of the current in the antenna, and the square of its length </a:t>
            </a:r>
            <a:br>
              <a:rPr lang="en-US" sz="2800" dirty="0" smtClean="0"/>
            </a:br>
            <a:endParaRPr lang="en-US" sz="2800" dirty="0"/>
          </a:p>
        </p:txBody>
      </p:sp>
    </p:spTree>
    <p:extLst>
      <p:ext uri="{BB962C8B-B14F-4D97-AF65-F5344CB8AC3E}">
        <p14:creationId xmlns:p14="http://schemas.microsoft.com/office/powerpoint/2010/main" val="3799119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42</a:t>
            </a:fld>
            <a:endParaRPr lang="en-US"/>
          </a:p>
        </p:txBody>
      </p:sp>
      <p:sp>
        <p:nvSpPr>
          <p:cNvPr id="5" name="TextBox 4"/>
          <p:cNvSpPr txBox="1"/>
          <p:nvPr/>
        </p:nvSpPr>
        <p:spPr>
          <a:xfrm>
            <a:off x="0" y="0"/>
            <a:ext cx="12467771" cy="707886"/>
          </a:xfrm>
          <a:prstGeom prst="rect">
            <a:avLst/>
          </a:prstGeom>
          <a:noFill/>
        </p:spPr>
        <p:txBody>
          <a:bodyPr wrap="square" rtlCol="0">
            <a:spAutoFit/>
          </a:bodyPr>
          <a:lstStyle/>
          <a:p>
            <a:pPr algn="ctr"/>
            <a:r>
              <a:rPr lang="en-US" sz="4000" dirty="0" smtClean="0"/>
              <a:t>Radiation Resistance</a:t>
            </a:r>
            <a:endParaRPr lang="en-US" sz="4000" dirty="0"/>
          </a:p>
        </p:txBody>
      </p:sp>
      <p:pic>
        <p:nvPicPr>
          <p:cNvPr id="2050" name="Picture 2"/>
          <p:cNvPicPr>
            <a:picLocks noChangeAspect="1" noChangeArrowheads="1"/>
          </p:cNvPicPr>
          <p:nvPr/>
        </p:nvPicPr>
        <p:blipFill>
          <a:blip r:embed="rId2"/>
          <a:srcRect l="25769" t="24405" r="24256" b="15873"/>
          <a:stretch>
            <a:fillRect/>
          </a:stretch>
        </p:blipFill>
        <p:spPr bwMode="auto">
          <a:xfrm>
            <a:off x="1828799" y="678316"/>
            <a:ext cx="9197670" cy="6179684"/>
          </a:xfrm>
          <a:prstGeom prst="rect">
            <a:avLst/>
          </a:prstGeom>
          <a:noFill/>
          <a:ln w="9525">
            <a:noFill/>
            <a:miter lim="800000"/>
            <a:headEnd/>
            <a:tailEnd/>
          </a:ln>
          <a:effectLst/>
        </p:spPr>
      </p:pic>
    </p:spTree>
    <p:extLst>
      <p:ext uri="{BB962C8B-B14F-4D97-AF65-F5344CB8AC3E}">
        <p14:creationId xmlns:p14="http://schemas.microsoft.com/office/powerpoint/2010/main" val="4168273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43</a:t>
            </a:fld>
            <a:endParaRPr lang="en-US"/>
          </a:p>
        </p:txBody>
      </p:sp>
      <p:sp>
        <p:nvSpPr>
          <p:cNvPr id="5" name="Rectangle 4"/>
          <p:cNvSpPr/>
          <p:nvPr/>
        </p:nvSpPr>
        <p:spPr>
          <a:xfrm>
            <a:off x="1393371" y="2145943"/>
            <a:ext cx="9477829" cy="1815882"/>
          </a:xfrm>
          <a:prstGeom prst="rect">
            <a:avLst/>
          </a:prstGeom>
        </p:spPr>
        <p:txBody>
          <a:bodyPr wrap="square">
            <a:spAutoFit/>
          </a:bodyPr>
          <a:lstStyle/>
          <a:p>
            <a:pPr algn="ctr"/>
            <a:r>
              <a:rPr lang="en-US" sz="2800" dirty="0" smtClean="0"/>
              <a:t/>
            </a:r>
            <a:br>
              <a:rPr lang="en-US" sz="2800" dirty="0" smtClean="0"/>
            </a:br>
            <a:r>
              <a:rPr lang="en-US" sz="2800" dirty="0" smtClean="0"/>
              <a:t>If a </a:t>
            </a:r>
            <a:r>
              <a:rPr lang="en-US" sz="2800" dirty="0" err="1" smtClean="0"/>
              <a:t>Hertzian</a:t>
            </a:r>
            <a:r>
              <a:rPr lang="en-US" sz="2800" dirty="0" smtClean="0"/>
              <a:t> dipole length </a:t>
            </a:r>
            <a:r>
              <a:rPr lang="en-US" sz="2800" i="1" dirty="0" smtClean="0"/>
              <a:t>d</a:t>
            </a:r>
            <a:r>
              <a:rPr lang="en-US" sz="2800" dirty="0" smtClean="0"/>
              <a:t>= 0.1</a:t>
            </a:r>
            <a:r>
              <a:rPr lang="en-US" sz="2800" i="1" dirty="0" smtClean="0"/>
              <a:t>λ</a:t>
            </a:r>
            <a:r>
              <a:rPr lang="en-US" sz="2800" dirty="0" smtClean="0"/>
              <a:t> </a:t>
            </a:r>
          </a:p>
          <a:p>
            <a:pPr algn="ctr"/>
            <a:r>
              <a:rPr lang="en-US" sz="2800" dirty="0" smtClean="0"/>
              <a:t>Calculate </a:t>
            </a:r>
            <a:r>
              <a:rPr lang="en-US" sz="2800" dirty="0" err="1" smtClean="0"/>
              <a:t>R</a:t>
            </a:r>
            <a:r>
              <a:rPr lang="en-US" sz="2800" baseline="-25000" dirty="0" err="1" smtClean="0"/>
              <a:t>rad</a:t>
            </a:r>
            <a:r>
              <a:rPr lang="en-US" sz="2800" dirty="0" smtClean="0"/>
              <a:t>?? </a:t>
            </a:r>
            <a:br>
              <a:rPr lang="en-US" sz="2800" dirty="0" smtClean="0"/>
            </a:br>
            <a:endParaRPr lang="en-US" sz="2800" dirty="0"/>
          </a:p>
        </p:txBody>
      </p:sp>
      <p:sp>
        <p:nvSpPr>
          <p:cNvPr id="6" name="TextBox 5"/>
          <p:cNvSpPr txBox="1"/>
          <p:nvPr/>
        </p:nvSpPr>
        <p:spPr>
          <a:xfrm>
            <a:off x="0" y="362139"/>
            <a:ext cx="12467771" cy="707886"/>
          </a:xfrm>
          <a:prstGeom prst="rect">
            <a:avLst/>
          </a:prstGeom>
          <a:noFill/>
        </p:spPr>
        <p:txBody>
          <a:bodyPr wrap="square" rtlCol="0">
            <a:spAutoFit/>
          </a:bodyPr>
          <a:lstStyle/>
          <a:p>
            <a:pPr algn="ctr"/>
            <a:r>
              <a:rPr lang="en-US" sz="4000" dirty="0" smtClean="0"/>
              <a:t>Radiation Resistance (Home Work)</a:t>
            </a:r>
          </a:p>
        </p:txBody>
      </p:sp>
    </p:spTree>
    <p:extLst>
      <p:ext uri="{BB962C8B-B14F-4D97-AF65-F5344CB8AC3E}">
        <p14:creationId xmlns:p14="http://schemas.microsoft.com/office/powerpoint/2010/main" val="1503471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44</a:t>
            </a:fld>
            <a:endParaRPr lang="en-US"/>
          </a:p>
        </p:txBody>
      </p:sp>
      <p:pic>
        <p:nvPicPr>
          <p:cNvPr id="3074" name="Picture 2"/>
          <p:cNvPicPr>
            <a:picLocks noChangeAspect="1" noChangeArrowheads="1"/>
          </p:cNvPicPr>
          <p:nvPr/>
        </p:nvPicPr>
        <p:blipFill>
          <a:blip r:embed="rId2"/>
          <a:srcRect l="25323" t="25198" r="23363" b="14286"/>
          <a:stretch>
            <a:fillRect/>
          </a:stretch>
        </p:blipFill>
        <p:spPr bwMode="auto">
          <a:xfrm>
            <a:off x="1392181" y="885371"/>
            <a:ext cx="9007899" cy="5972629"/>
          </a:xfrm>
          <a:prstGeom prst="rect">
            <a:avLst/>
          </a:prstGeom>
          <a:noFill/>
          <a:ln w="9525">
            <a:noFill/>
            <a:miter lim="800000"/>
            <a:headEnd/>
            <a:tailEnd/>
          </a:ln>
          <a:effectLst/>
        </p:spPr>
      </p:pic>
      <p:sp>
        <p:nvSpPr>
          <p:cNvPr id="5" name="TextBox 4"/>
          <p:cNvSpPr txBox="1"/>
          <p:nvPr/>
        </p:nvSpPr>
        <p:spPr>
          <a:xfrm>
            <a:off x="0" y="0"/>
            <a:ext cx="12467771" cy="707886"/>
          </a:xfrm>
          <a:prstGeom prst="rect">
            <a:avLst/>
          </a:prstGeom>
          <a:noFill/>
        </p:spPr>
        <p:txBody>
          <a:bodyPr wrap="square" rtlCol="0">
            <a:spAutoFit/>
          </a:bodyPr>
          <a:lstStyle/>
          <a:p>
            <a:pPr algn="ctr"/>
            <a:r>
              <a:rPr lang="en-US" sz="4000" dirty="0" smtClean="0"/>
              <a:t>Radiation Efficiency</a:t>
            </a:r>
            <a:endParaRPr lang="en-US" sz="4000" dirty="0"/>
          </a:p>
        </p:txBody>
      </p:sp>
    </p:spTree>
    <p:extLst>
      <p:ext uri="{BB962C8B-B14F-4D97-AF65-F5344CB8AC3E}">
        <p14:creationId xmlns:p14="http://schemas.microsoft.com/office/powerpoint/2010/main" val="503700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45</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21146" t="16937" r="4497" b="6372"/>
          <a:stretch/>
        </p:blipFill>
        <p:spPr>
          <a:xfrm>
            <a:off x="0" y="0"/>
            <a:ext cx="11582400" cy="6719661"/>
          </a:xfrm>
          <a:prstGeom prst="rect">
            <a:avLst/>
          </a:prstGeom>
        </p:spPr>
      </p:pic>
    </p:spTree>
    <p:extLst>
      <p:ext uri="{BB962C8B-B14F-4D97-AF65-F5344CB8AC3E}">
        <p14:creationId xmlns:p14="http://schemas.microsoft.com/office/powerpoint/2010/main" val="3092869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46</a:t>
            </a:fld>
            <a:endParaRPr lang="en-US"/>
          </a:p>
        </p:txBody>
      </p:sp>
      <p:pic>
        <p:nvPicPr>
          <p:cNvPr id="4098" name="Picture 2"/>
          <p:cNvPicPr>
            <a:picLocks noChangeAspect="1" noChangeArrowheads="1"/>
          </p:cNvPicPr>
          <p:nvPr/>
        </p:nvPicPr>
        <p:blipFill>
          <a:blip r:embed="rId2"/>
          <a:srcRect l="24430" t="23611" r="22917" b="13690"/>
          <a:stretch>
            <a:fillRect/>
          </a:stretch>
        </p:blipFill>
        <p:spPr bwMode="auto">
          <a:xfrm>
            <a:off x="1146628" y="745765"/>
            <a:ext cx="9840685" cy="6150982"/>
          </a:xfrm>
          <a:prstGeom prst="rect">
            <a:avLst/>
          </a:prstGeom>
          <a:noFill/>
          <a:ln w="9525">
            <a:noFill/>
            <a:miter lim="800000"/>
            <a:headEnd/>
            <a:tailEnd/>
          </a:ln>
          <a:effectLst/>
        </p:spPr>
      </p:pic>
      <p:sp>
        <p:nvSpPr>
          <p:cNvPr id="6" name="TextBox 5"/>
          <p:cNvSpPr txBox="1"/>
          <p:nvPr/>
        </p:nvSpPr>
        <p:spPr>
          <a:xfrm>
            <a:off x="0" y="0"/>
            <a:ext cx="12467771" cy="707886"/>
          </a:xfrm>
          <a:prstGeom prst="rect">
            <a:avLst/>
          </a:prstGeom>
          <a:noFill/>
        </p:spPr>
        <p:txBody>
          <a:bodyPr wrap="square" rtlCol="0">
            <a:spAutoFit/>
          </a:bodyPr>
          <a:lstStyle/>
          <a:p>
            <a:pPr algn="ctr"/>
            <a:r>
              <a:rPr lang="en-US" sz="4000" dirty="0" smtClean="0"/>
              <a:t>Example (Home Work)</a:t>
            </a:r>
            <a:endParaRPr lang="en-US" sz="4000" dirty="0"/>
          </a:p>
        </p:txBody>
      </p:sp>
    </p:spTree>
    <p:extLst>
      <p:ext uri="{BB962C8B-B14F-4D97-AF65-F5344CB8AC3E}">
        <p14:creationId xmlns:p14="http://schemas.microsoft.com/office/powerpoint/2010/main" val="3910892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47</a:t>
            </a:fld>
            <a:endParaRPr lang="en-US"/>
          </a:p>
        </p:txBody>
      </p:sp>
      <p:pic>
        <p:nvPicPr>
          <p:cNvPr id="5122" name="Picture 2"/>
          <p:cNvPicPr>
            <a:picLocks noChangeAspect="1" noChangeArrowheads="1"/>
          </p:cNvPicPr>
          <p:nvPr/>
        </p:nvPicPr>
        <p:blipFill>
          <a:blip r:embed="rId2"/>
          <a:srcRect l="23761" t="28770" r="28495" b="22222"/>
          <a:stretch>
            <a:fillRect/>
          </a:stretch>
        </p:blipFill>
        <p:spPr bwMode="auto">
          <a:xfrm>
            <a:off x="1386254" y="1308829"/>
            <a:ext cx="9615567" cy="5549171"/>
          </a:xfrm>
          <a:prstGeom prst="rect">
            <a:avLst/>
          </a:prstGeom>
          <a:noFill/>
          <a:ln w="9525">
            <a:noFill/>
            <a:miter lim="800000"/>
            <a:headEnd/>
            <a:tailEnd/>
          </a:ln>
          <a:effectLst/>
        </p:spPr>
      </p:pic>
      <p:sp>
        <p:nvSpPr>
          <p:cNvPr id="5" name="TextBox 4"/>
          <p:cNvSpPr txBox="1"/>
          <p:nvPr/>
        </p:nvSpPr>
        <p:spPr>
          <a:xfrm>
            <a:off x="0" y="0"/>
            <a:ext cx="12467771" cy="707886"/>
          </a:xfrm>
          <a:prstGeom prst="rect">
            <a:avLst/>
          </a:prstGeom>
          <a:noFill/>
        </p:spPr>
        <p:txBody>
          <a:bodyPr wrap="square" rtlCol="0">
            <a:spAutoFit/>
          </a:bodyPr>
          <a:lstStyle/>
          <a:p>
            <a:pPr algn="ctr"/>
            <a:r>
              <a:rPr lang="en-US" sz="4000" dirty="0" smtClean="0"/>
              <a:t>Radiation Pattern </a:t>
            </a:r>
            <a:endParaRPr lang="en-US" sz="4000" dirty="0"/>
          </a:p>
        </p:txBody>
      </p:sp>
    </p:spTree>
    <p:extLst>
      <p:ext uri="{BB962C8B-B14F-4D97-AF65-F5344CB8AC3E}">
        <p14:creationId xmlns:p14="http://schemas.microsoft.com/office/powerpoint/2010/main" val="1581341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48</a:t>
            </a:fld>
            <a:endParaRPr lang="en-US"/>
          </a:p>
        </p:txBody>
      </p:sp>
      <p:pic>
        <p:nvPicPr>
          <p:cNvPr id="6146" name="Picture 2"/>
          <p:cNvPicPr>
            <a:picLocks noChangeAspect="1" noChangeArrowheads="1"/>
          </p:cNvPicPr>
          <p:nvPr/>
        </p:nvPicPr>
        <p:blipFill>
          <a:blip r:embed="rId2"/>
          <a:srcRect l="23203" t="29167" r="26933" b="25992"/>
          <a:stretch>
            <a:fillRect/>
          </a:stretch>
        </p:blipFill>
        <p:spPr bwMode="auto">
          <a:xfrm>
            <a:off x="3018971" y="2133600"/>
            <a:ext cx="6487886" cy="3280229"/>
          </a:xfrm>
          <a:prstGeom prst="rect">
            <a:avLst/>
          </a:prstGeom>
          <a:noFill/>
          <a:ln w="9525">
            <a:noFill/>
            <a:miter lim="800000"/>
            <a:headEnd/>
            <a:tailEnd/>
          </a:ln>
          <a:effectLst/>
        </p:spPr>
      </p:pic>
      <p:sp>
        <p:nvSpPr>
          <p:cNvPr id="5" name="TextBox 4"/>
          <p:cNvSpPr txBox="1"/>
          <p:nvPr/>
        </p:nvSpPr>
        <p:spPr>
          <a:xfrm>
            <a:off x="0" y="58056"/>
            <a:ext cx="12467771" cy="707886"/>
          </a:xfrm>
          <a:prstGeom prst="rect">
            <a:avLst/>
          </a:prstGeom>
          <a:noFill/>
        </p:spPr>
        <p:txBody>
          <a:bodyPr wrap="square" rtlCol="0">
            <a:spAutoFit/>
          </a:bodyPr>
          <a:lstStyle/>
          <a:p>
            <a:pPr algn="ctr"/>
            <a:r>
              <a:rPr lang="en-US" sz="4000" dirty="0" smtClean="0"/>
              <a:t>Power Pattern </a:t>
            </a:r>
            <a:endParaRPr lang="en-US" sz="4000" dirty="0"/>
          </a:p>
        </p:txBody>
      </p:sp>
    </p:spTree>
    <p:extLst>
      <p:ext uri="{BB962C8B-B14F-4D97-AF65-F5344CB8AC3E}">
        <p14:creationId xmlns:p14="http://schemas.microsoft.com/office/powerpoint/2010/main" val="4009724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49</a:t>
            </a:fld>
            <a:endParaRPr lang="en-US"/>
          </a:p>
        </p:txBody>
      </p:sp>
      <p:sp>
        <p:nvSpPr>
          <p:cNvPr id="7" name="TextBox 6"/>
          <p:cNvSpPr txBox="1"/>
          <p:nvPr/>
        </p:nvSpPr>
        <p:spPr>
          <a:xfrm>
            <a:off x="812799" y="217714"/>
            <a:ext cx="10900229" cy="707886"/>
          </a:xfrm>
          <a:prstGeom prst="rect">
            <a:avLst/>
          </a:prstGeom>
          <a:noFill/>
        </p:spPr>
        <p:txBody>
          <a:bodyPr wrap="square" rtlCol="0">
            <a:spAutoFit/>
          </a:bodyPr>
          <a:lstStyle/>
          <a:p>
            <a:pPr algn="ctr"/>
            <a:r>
              <a:rPr lang="en-US" sz="4000" dirty="0" smtClean="0"/>
              <a:t>Radiation Pattern, Gain, Effective Aperture</a:t>
            </a:r>
            <a:endParaRPr lang="en-US" sz="4000" dirty="0"/>
          </a:p>
        </p:txBody>
      </p:sp>
      <p:sp>
        <p:nvSpPr>
          <p:cNvPr id="6" name="Rectangle 5"/>
          <p:cNvSpPr/>
          <p:nvPr/>
        </p:nvSpPr>
        <p:spPr>
          <a:xfrm>
            <a:off x="406400" y="1418495"/>
            <a:ext cx="11393715" cy="4893647"/>
          </a:xfrm>
          <a:prstGeom prst="rect">
            <a:avLst/>
          </a:prstGeom>
        </p:spPr>
        <p:txBody>
          <a:bodyPr wrap="square">
            <a:spAutoFit/>
          </a:bodyPr>
          <a:lstStyle/>
          <a:p>
            <a:pPr algn="just"/>
            <a:r>
              <a:rPr lang="en-US" sz="2600" dirty="0" smtClean="0"/>
              <a:t>Dipoles have a radiation pattern, shaped like a </a:t>
            </a:r>
            <a:r>
              <a:rPr lang="en-US" sz="2600" dirty="0" err="1" smtClean="0"/>
              <a:t>toroid</a:t>
            </a:r>
            <a:r>
              <a:rPr lang="en-US" sz="2600" dirty="0" smtClean="0"/>
              <a:t> (doughnut) symmetrical about the axis of the dipole. The radiation is maximum at right angles to the dipole, dropping off to zero on the antenna's axis. </a:t>
            </a:r>
          </a:p>
          <a:p>
            <a:pPr algn="just"/>
            <a:r>
              <a:rPr lang="en-US" sz="2600" dirty="0" smtClean="0">
                <a:solidFill>
                  <a:srgbClr val="FF0000"/>
                </a:solidFill>
              </a:rPr>
              <a:t>The theoretical maximum gain of a </a:t>
            </a:r>
            <a:r>
              <a:rPr lang="en-US" sz="2600" dirty="0" err="1" smtClean="0">
                <a:solidFill>
                  <a:srgbClr val="FF0000"/>
                </a:solidFill>
              </a:rPr>
              <a:t>Hertzian</a:t>
            </a:r>
            <a:r>
              <a:rPr lang="en-US" sz="2600" dirty="0" smtClean="0">
                <a:solidFill>
                  <a:srgbClr val="FF0000"/>
                </a:solidFill>
              </a:rPr>
              <a:t> dipole is constant 1.5 </a:t>
            </a:r>
            <a:r>
              <a:rPr lang="en-US" sz="2600" dirty="0" smtClean="0"/>
              <a:t>which corresponds to 10 log</a:t>
            </a:r>
            <a:r>
              <a:rPr lang="en-US" sz="2600" baseline="-25000" dirty="0" smtClean="0"/>
              <a:t>10 </a:t>
            </a:r>
            <a:r>
              <a:rPr lang="en-US" sz="2600" dirty="0" smtClean="0"/>
              <a:t>1.5= </a:t>
            </a:r>
            <a:r>
              <a:rPr lang="en-US" sz="2600" dirty="0" smtClean="0">
                <a:solidFill>
                  <a:srgbClr val="FF0000"/>
                </a:solidFill>
              </a:rPr>
              <a:t>1.76 </a:t>
            </a:r>
            <a:r>
              <a:rPr lang="en-US" sz="2600" dirty="0" err="1" smtClean="0">
                <a:solidFill>
                  <a:srgbClr val="FF0000"/>
                </a:solidFill>
              </a:rPr>
              <a:t>dBi</a:t>
            </a:r>
            <a:r>
              <a:rPr lang="en-US" sz="2600" dirty="0" smtClean="0"/>
              <a:t>. For half wave dipole antenna the maximum theoretical gain is </a:t>
            </a:r>
            <a:r>
              <a:rPr lang="en-US" sz="2600" dirty="0" smtClean="0">
                <a:solidFill>
                  <a:srgbClr val="FF0000"/>
                </a:solidFill>
              </a:rPr>
              <a:t>1.64 which corresponds to 10 log</a:t>
            </a:r>
            <a:r>
              <a:rPr lang="en-US" sz="2600" baseline="-25000" dirty="0" smtClean="0">
                <a:solidFill>
                  <a:srgbClr val="FF0000"/>
                </a:solidFill>
              </a:rPr>
              <a:t>10</a:t>
            </a:r>
            <a:r>
              <a:rPr lang="en-US" sz="2600" dirty="0" smtClean="0">
                <a:solidFill>
                  <a:srgbClr val="FF0000"/>
                </a:solidFill>
              </a:rPr>
              <a:t> 1.64 or 2.15 </a:t>
            </a:r>
            <a:r>
              <a:rPr lang="en-US" sz="2600" dirty="0" err="1" smtClean="0">
                <a:solidFill>
                  <a:srgbClr val="FF0000"/>
                </a:solidFill>
              </a:rPr>
              <a:t>dBi</a:t>
            </a:r>
            <a:r>
              <a:rPr lang="en-US" sz="2600" dirty="0" smtClean="0">
                <a:solidFill>
                  <a:srgbClr val="FF0000"/>
                </a:solidFill>
              </a:rPr>
              <a:t>.</a:t>
            </a:r>
          </a:p>
          <a:p>
            <a:pPr algn="just"/>
            <a:r>
              <a:rPr lang="en-US" sz="2600" dirty="0" smtClean="0"/>
              <a:t>The maximum effective aperture is: </a:t>
            </a:r>
            <a:r>
              <a:rPr lang="en-US" sz="2600" dirty="0" err="1" smtClean="0"/>
              <a:t>A</a:t>
            </a:r>
            <a:r>
              <a:rPr lang="en-US" sz="2600" baseline="-25000" dirty="0" err="1" smtClean="0"/>
              <a:t>e</a:t>
            </a:r>
            <a:r>
              <a:rPr lang="en-US" sz="2600" dirty="0" smtClean="0"/>
              <a:t>=3</a:t>
            </a:r>
            <a:r>
              <a:rPr lang="el-GR" sz="2600" dirty="0" smtClean="0"/>
              <a:t> λ</a:t>
            </a:r>
            <a:r>
              <a:rPr lang="en-US" sz="2600" baseline="30000" dirty="0" smtClean="0"/>
              <a:t>2</a:t>
            </a:r>
            <a:r>
              <a:rPr lang="en-US" sz="2600" dirty="0" smtClean="0"/>
              <a:t>/8</a:t>
            </a:r>
            <a:r>
              <a:rPr lang="el-GR" sz="2600" dirty="0" smtClean="0"/>
              <a:t>π</a:t>
            </a:r>
            <a:endParaRPr lang="en-US" sz="2600" dirty="0" smtClean="0"/>
          </a:p>
          <a:p>
            <a:pPr algn="just"/>
            <a:r>
              <a:rPr lang="en-US" sz="2600" dirty="0" smtClean="0"/>
              <a:t>A surprising result is its effective aperture which is comparable to antennas many times its size.</a:t>
            </a:r>
          </a:p>
          <a:p>
            <a:pPr algn="just"/>
            <a:endParaRPr lang="en-US" sz="2600" dirty="0" smtClean="0"/>
          </a:p>
        </p:txBody>
      </p:sp>
    </p:spTree>
    <p:extLst>
      <p:ext uri="{BB962C8B-B14F-4D97-AF65-F5344CB8AC3E}">
        <p14:creationId xmlns:p14="http://schemas.microsoft.com/office/powerpoint/2010/main" val="899453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Radiation Pattern</a:t>
            </a:r>
          </a:p>
        </p:txBody>
      </p:sp>
      <p:sp>
        <p:nvSpPr>
          <p:cNvPr id="5" name="Rectangle 4"/>
          <p:cNvSpPr/>
          <p:nvPr/>
        </p:nvSpPr>
        <p:spPr>
          <a:xfrm>
            <a:off x="391885" y="1757975"/>
            <a:ext cx="11408229" cy="1384995"/>
          </a:xfrm>
          <a:prstGeom prst="rect">
            <a:avLst/>
          </a:prstGeom>
        </p:spPr>
        <p:txBody>
          <a:bodyPr wrap="square">
            <a:spAutoFit/>
          </a:bodyPr>
          <a:lstStyle/>
          <a:p>
            <a:pPr algn="just"/>
            <a:r>
              <a:rPr lang="en-US" sz="2800" dirty="0" smtClean="0"/>
              <a:t>In the representation of radiation pattern, we often come across different shapes, which indicate the major and minor radiation areas, by which the radiation efficiency of the antenna is known.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50</a:t>
            </a:fld>
            <a:endParaRPr lang="en-US"/>
          </a:p>
        </p:txBody>
      </p:sp>
      <p:sp>
        <p:nvSpPr>
          <p:cNvPr id="6" name="TextBox 5"/>
          <p:cNvSpPr txBox="1"/>
          <p:nvPr/>
        </p:nvSpPr>
        <p:spPr>
          <a:xfrm>
            <a:off x="2438400" y="159661"/>
            <a:ext cx="7373257" cy="707886"/>
          </a:xfrm>
          <a:prstGeom prst="rect">
            <a:avLst/>
          </a:prstGeom>
          <a:noFill/>
        </p:spPr>
        <p:txBody>
          <a:bodyPr wrap="square" rtlCol="0">
            <a:spAutoFit/>
          </a:bodyPr>
          <a:lstStyle/>
          <a:p>
            <a:pPr algn="ctr"/>
            <a:r>
              <a:rPr lang="en-US" sz="4000" dirty="0" err="1" smtClean="0"/>
              <a:t>Hertzian</a:t>
            </a:r>
            <a:r>
              <a:rPr lang="en-US" sz="4000" dirty="0" smtClean="0"/>
              <a:t> Dipole Antenna</a:t>
            </a:r>
            <a:endParaRPr lang="en-US" sz="4000" dirty="0"/>
          </a:p>
        </p:txBody>
      </p:sp>
      <p:sp>
        <p:nvSpPr>
          <p:cNvPr id="7" name="Rectangle 6"/>
          <p:cNvSpPr/>
          <p:nvPr/>
        </p:nvSpPr>
        <p:spPr>
          <a:xfrm>
            <a:off x="377372" y="888368"/>
            <a:ext cx="11509828" cy="4401205"/>
          </a:xfrm>
          <a:prstGeom prst="rect">
            <a:avLst/>
          </a:prstGeom>
        </p:spPr>
        <p:txBody>
          <a:bodyPr wrap="square">
            <a:spAutoFit/>
          </a:bodyPr>
          <a:lstStyle/>
          <a:p>
            <a:pPr algn="just" fontAlgn="base"/>
            <a:r>
              <a:rPr lang="en-US" sz="2800" dirty="0" smtClean="0"/>
              <a:t>The </a:t>
            </a:r>
            <a:r>
              <a:rPr lang="en-US" sz="2800" dirty="0" smtClean="0">
                <a:solidFill>
                  <a:srgbClr val="FF0000"/>
                </a:solidFill>
              </a:rPr>
              <a:t>radiation resistance is typically a fraction of an ohm</a:t>
            </a:r>
            <a:r>
              <a:rPr lang="en-US" sz="2800" dirty="0" smtClean="0"/>
              <a:t>, making the infinitesimal dipole an inefficient radiator. </a:t>
            </a:r>
            <a:r>
              <a:rPr lang="en-US" sz="2800" dirty="0" smtClean="0">
                <a:solidFill>
                  <a:srgbClr val="FF0000"/>
                </a:solidFill>
              </a:rPr>
              <a:t>The directivity D, </a:t>
            </a:r>
            <a:r>
              <a:rPr lang="en-US" sz="2800" dirty="0" smtClean="0"/>
              <a:t>which is the theoretical gain of the antenna assuming no </a:t>
            </a:r>
            <a:r>
              <a:rPr lang="en-US" sz="2800" dirty="0" err="1" smtClean="0"/>
              <a:t>ohmic</a:t>
            </a:r>
            <a:r>
              <a:rPr lang="en-US" sz="2800" dirty="0" smtClean="0"/>
              <a:t> losses (not real-world), </a:t>
            </a:r>
            <a:r>
              <a:rPr lang="en-US" sz="2800" dirty="0" smtClean="0">
                <a:solidFill>
                  <a:srgbClr val="FF0000"/>
                </a:solidFill>
              </a:rPr>
              <a:t>is a constant of 1.5</a:t>
            </a:r>
            <a:r>
              <a:rPr lang="en-US" sz="2800" dirty="0" smtClean="0"/>
              <a:t>, which corresponds to 1.76 dB. Actual gain will be much less due to the </a:t>
            </a:r>
            <a:r>
              <a:rPr lang="en-US" sz="2800" dirty="0" err="1" smtClean="0"/>
              <a:t>ohmic</a:t>
            </a:r>
            <a:r>
              <a:rPr lang="en-US" sz="2800" dirty="0" smtClean="0"/>
              <a:t> losses and the loss inherent in connecting a transmission line to the antenna, which is very hard to do efficiently considering the incredibly low radiation resistance. </a:t>
            </a:r>
            <a:r>
              <a:rPr lang="en-US" sz="2800" dirty="0" smtClean="0">
                <a:solidFill>
                  <a:srgbClr val="FF0000"/>
                </a:solidFill>
              </a:rPr>
              <a:t>The maximum effective aperture is: </a:t>
            </a:r>
            <a:r>
              <a:rPr lang="en-US" sz="2800" dirty="0" err="1" smtClean="0">
                <a:solidFill>
                  <a:srgbClr val="FF0000"/>
                </a:solidFill>
              </a:rPr>
              <a:t>A</a:t>
            </a:r>
            <a:r>
              <a:rPr lang="en-US" sz="2800" baseline="-25000" dirty="0" err="1" smtClean="0">
                <a:solidFill>
                  <a:srgbClr val="FF0000"/>
                </a:solidFill>
              </a:rPr>
              <a:t>e</a:t>
            </a:r>
            <a:r>
              <a:rPr lang="en-US" sz="2800" dirty="0" smtClean="0">
                <a:solidFill>
                  <a:srgbClr val="FF0000"/>
                </a:solidFill>
              </a:rPr>
              <a:t>=3</a:t>
            </a:r>
            <a:r>
              <a:rPr lang="el-GR" sz="2800" dirty="0" smtClean="0">
                <a:solidFill>
                  <a:srgbClr val="FF0000"/>
                </a:solidFill>
              </a:rPr>
              <a:t> λ</a:t>
            </a:r>
            <a:r>
              <a:rPr lang="en-US" sz="2800" baseline="30000" dirty="0" smtClean="0">
                <a:solidFill>
                  <a:srgbClr val="FF0000"/>
                </a:solidFill>
              </a:rPr>
              <a:t>2</a:t>
            </a:r>
            <a:r>
              <a:rPr lang="en-US" sz="2800" dirty="0" smtClean="0">
                <a:solidFill>
                  <a:srgbClr val="FF0000"/>
                </a:solidFill>
              </a:rPr>
              <a:t>/8</a:t>
            </a:r>
            <a:r>
              <a:rPr lang="el-GR" sz="2800" dirty="0" smtClean="0">
                <a:solidFill>
                  <a:srgbClr val="FF0000"/>
                </a:solidFill>
              </a:rPr>
              <a:t>π</a:t>
            </a:r>
            <a:endParaRPr lang="en-US" sz="2800" dirty="0" smtClean="0">
              <a:solidFill>
                <a:srgbClr val="FF0000"/>
              </a:solidFill>
            </a:endParaRPr>
          </a:p>
          <a:p>
            <a:pPr algn="just" fontAlgn="base"/>
            <a:endParaRPr lang="en-US" sz="2800" dirty="0"/>
          </a:p>
        </p:txBody>
      </p:sp>
    </p:spTree>
    <p:extLst>
      <p:ext uri="{BB962C8B-B14F-4D97-AF65-F5344CB8AC3E}">
        <p14:creationId xmlns:p14="http://schemas.microsoft.com/office/powerpoint/2010/main" val="1171811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51</a:t>
            </a:fld>
            <a:endParaRPr lang="en-US"/>
          </a:p>
        </p:txBody>
      </p:sp>
      <p:sp>
        <p:nvSpPr>
          <p:cNvPr id="5" name="TextBox 4"/>
          <p:cNvSpPr txBox="1"/>
          <p:nvPr/>
        </p:nvSpPr>
        <p:spPr>
          <a:xfrm>
            <a:off x="870857" y="449944"/>
            <a:ext cx="10755086" cy="707886"/>
          </a:xfrm>
          <a:prstGeom prst="rect">
            <a:avLst/>
          </a:prstGeom>
          <a:noFill/>
        </p:spPr>
        <p:txBody>
          <a:bodyPr wrap="square" rtlCol="0">
            <a:spAutoFit/>
          </a:bodyPr>
          <a:lstStyle/>
          <a:p>
            <a:pPr algn="ctr"/>
            <a:r>
              <a:rPr lang="en-US" sz="4000" dirty="0" smtClean="0"/>
              <a:t>Hertz Original Experiment on Small Dipole</a:t>
            </a:r>
            <a:endParaRPr lang="en-US" sz="4000" dirty="0"/>
          </a:p>
        </p:txBody>
      </p:sp>
      <p:pic>
        <p:nvPicPr>
          <p:cNvPr id="1026" name="Picture 2"/>
          <p:cNvPicPr>
            <a:picLocks noChangeAspect="1" noChangeArrowheads="1"/>
          </p:cNvPicPr>
          <p:nvPr/>
        </p:nvPicPr>
        <p:blipFill>
          <a:blip r:embed="rId2"/>
          <a:srcRect l="21995" t="43470" r="27826" b="30435"/>
          <a:stretch>
            <a:fillRect/>
          </a:stretch>
        </p:blipFill>
        <p:spPr bwMode="auto">
          <a:xfrm>
            <a:off x="0" y="2099110"/>
            <a:ext cx="12192000" cy="3497943"/>
          </a:xfrm>
          <a:prstGeom prst="rect">
            <a:avLst/>
          </a:prstGeom>
          <a:noFill/>
          <a:ln w="9525">
            <a:noFill/>
            <a:miter lim="800000"/>
            <a:headEnd/>
            <a:tailEnd/>
          </a:ln>
          <a:effectLst/>
        </p:spPr>
      </p:pic>
    </p:spTree>
    <p:extLst>
      <p:ext uri="{BB962C8B-B14F-4D97-AF65-F5344CB8AC3E}">
        <p14:creationId xmlns:p14="http://schemas.microsoft.com/office/powerpoint/2010/main" val="1910725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52</a:t>
            </a:fld>
            <a:endParaRPr lang="en-US"/>
          </a:p>
        </p:txBody>
      </p:sp>
      <p:pic>
        <p:nvPicPr>
          <p:cNvPr id="2050" name="Picture 2"/>
          <p:cNvPicPr>
            <a:picLocks noChangeAspect="1" noChangeArrowheads="1"/>
          </p:cNvPicPr>
          <p:nvPr/>
        </p:nvPicPr>
        <p:blipFill>
          <a:blip r:embed="rId2"/>
          <a:srcRect l="22087" t="22619" r="27826" b="11706"/>
          <a:stretch>
            <a:fillRect/>
          </a:stretch>
        </p:blipFill>
        <p:spPr bwMode="auto">
          <a:xfrm>
            <a:off x="1698171" y="1"/>
            <a:ext cx="9302846" cy="6858000"/>
          </a:xfrm>
          <a:prstGeom prst="rect">
            <a:avLst/>
          </a:prstGeom>
          <a:noFill/>
          <a:ln w="9525">
            <a:noFill/>
            <a:miter lim="800000"/>
            <a:headEnd/>
            <a:tailEnd/>
          </a:ln>
          <a:effectLst/>
        </p:spPr>
      </p:pic>
    </p:spTree>
    <p:extLst>
      <p:ext uri="{BB962C8B-B14F-4D97-AF65-F5344CB8AC3E}">
        <p14:creationId xmlns:p14="http://schemas.microsoft.com/office/powerpoint/2010/main" val="725193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529696" y="6416998"/>
            <a:ext cx="487680" cy="365125"/>
          </a:xfrm>
        </p:spPr>
        <p:txBody>
          <a:bodyPr/>
          <a:lstStyle/>
          <a:p>
            <a:fld id="{4975AE14-5157-40EE-903F-4A617FD70239}" type="slidenum">
              <a:rPr lang="en-US" smtClean="0"/>
              <a:pPr/>
              <a:t>53</a:t>
            </a:fld>
            <a:endParaRPr lang="en-US"/>
          </a:p>
        </p:txBody>
      </p:sp>
      <p:sp>
        <p:nvSpPr>
          <p:cNvPr id="5" name="TextBox 4"/>
          <p:cNvSpPr txBox="1"/>
          <p:nvPr/>
        </p:nvSpPr>
        <p:spPr>
          <a:xfrm>
            <a:off x="957943" y="0"/>
            <a:ext cx="10319657" cy="707886"/>
          </a:xfrm>
          <a:prstGeom prst="rect">
            <a:avLst/>
          </a:prstGeom>
          <a:noFill/>
        </p:spPr>
        <p:txBody>
          <a:bodyPr wrap="square" rtlCol="0">
            <a:spAutoFit/>
          </a:bodyPr>
          <a:lstStyle/>
          <a:p>
            <a:pPr algn="ctr"/>
            <a:r>
              <a:rPr lang="en-US" sz="4000" dirty="0" smtClean="0"/>
              <a:t>Background</a:t>
            </a:r>
            <a:endParaRPr lang="en-US" sz="4000" dirty="0"/>
          </a:p>
        </p:txBody>
      </p:sp>
      <p:sp>
        <p:nvSpPr>
          <p:cNvPr id="6" name="Rectangle 5"/>
          <p:cNvSpPr/>
          <p:nvPr/>
        </p:nvSpPr>
        <p:spPr>
          <a:xfrm>
            <a:off x="435429" y="1443841"/>
            <a:ext cx="11205028" cy="5262979"/>
          </a:xfrm>
          <a:prstGeom prst="rect">
            <a:avLst/>
          </a:prstGeom>
        </p:spPr>
        <p:txBody>
          <a:bodyPr wrap="square">
            <a:spAutoFit/>
          </a:bodyPr>
          <a:lstStyle/>
          <a:p>
            <a:pPr algn="just"/>
            <a:r>
              <a:rPr lang="en-US" sz="2800" dirty="0" smtClean="0"/>
              <a:t>A metallic sphere has a capacitance in closed form with respect to infinity or a ground plane. Hertz could use those knowledge to estimate the capacitance of the sphere, and also, he could estimate the inductance of the leads that are attached to the dipole, and hence, the resonance frequency (</a:t>
            </a:r>
            <a:r>
              <a:rPr lang="el-GR" sz="2800" dirty="0" smtClean="0"/>
              <a:t>ω</a:t>
            </a:r>
            <a:r>
              <a:rPr lang="en-US" sz="2800" dirty="0" smtClean="0"/>
              <a:t>=1/√(LC))of this antenna. The large sphere is needed to have a large capacitance, so that current can be driven through the wires. Again we shall see, the radiation strength of the dipole is proportional to </a:t>
            </a:r>
            <a:r>
              <a:rPr lang="en-US" sz="2800" i="1" dirty="0" smtClean="0"/>
              <a:t>p </a:t>
            </a:r>
            <a:r>
              <a:rPr lang="en-US" sz="2800" dirty="0" smtClean="0"/>
              <a:t>= </a:t>
            </a:r>
            <a:r>
              <a:rPr lang="en-US" sz="2800" i="1" dirty="0" err="1" smtClean="0"/>
              <a:t>ql</a:t>
            </a:r>
            <a:r>
              <a:rPr lang="en-US" sz="2800" i="1" dirty="0" smtClean="0"/>
              <a:t> </a:t>
            </a:r>
            <a:r>
              <a:rPr lang="en-US" sz="2800" dirty="0" smtClean="0"/>
              <a:t>the dipole moment. To get a large dipole moment, the current flowing in the lead should be large. </a:t>
            </a:r>
          </a:p>
          <a:p>
            <a:pPr algn="just"/>
            <a:r>
              <a:rPr lang="en-US" sz="2800" dirty="0" smtClean="0"/>
              <a:t> </a:t>
            </a:r>
            <a:br>
              <a:rPr lang="en-US" sz="2800" dirty="0" smtClean="0"/>
            </a:br>
            <a:endParaRPr lang="en-US" sz="2800" dirty="0"/>
          </a:p>
        </p:txBody>
      </p:sp>
    </p:spTree>
    <p:extLst>
      <p:ext uri="{BB962C8B-B14F-4D97-AF65-F5344CB8AC3E}">
        <p14:creationId xmlns:p14="http://schemas.microsoft.com/office/powerpoint/2010/main" val="149389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Lobe Formation</a:t>
            </a:r>
            <a:endParaRPr lang="en-US" sz="4000" dirty="0"/>
          </a:p>
        </p:txBody>
      </p:sp>
      <p:pic>
        <p:nvPicPr>
          <p:cNvPr id="6146" name="Picture 2"/>
          <p:cNvPicPr>
            <a:picLocks noChangeAspect="1" noChangeArrowheads="1"/>
          </p:cNvPicPr>
          <p:nvPr/>
        </p:nvPicPr>
        <p:blipFill>
          <a:blip r:embed="rId3"/>
          <a:srcRect l="37259" t="16270" r="13993" b="15278"/>
          <a:stretch>
            <a:fillRect/>
          </a:stretch>
        </p:blipFill>
        <p:spPr bwMode="auto">
          <a:xfrm>
            <a:off x="2336813" y="1208887"/>
            <a:ext cx="7155543" cy="5649113"/>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Lobe Formation</a:t>
            </a:r>
            <a:endParaRPr lang="en-US" sz="4000" dirty="0"/>
          </a:p>
        </p:txBody>
      </p:sp>
      <p:sp>
        <p:nvSpPr>
          <p:cNvPr id="5" name="Rectangle 4"/>
          <p:cNvSpPr/>
          <p:nvPr/>
        </p:nvSpPr>
        <p:spPr>
          <a:xfrm>
            <a:off x="449942" y="1545003"/>
            <a:ext cx="11408229" cy="3108543"/>
          </a:xfrm>
          <a:prstGeom prst="rect">
            <a:avLst/>
          </a:prstGeom>
        </p:spPr>
        <p:txBody>
          <a:bodyPr wrap="square">
            <a:spAutoFit/>
          </a:bodyPr>
          <a:lstStyle/>
          <a:p>
            <a:pPr algn="just"/>
            <a:r>
              <a:rPr lang="en-US" sz="2800" dirty="0" smtClean="0"/>
              <a:t>Here, the radiation pattern has main lobe, side lobes and back lobe.</a:t>
            </a:r>
          </a:p>
          <a:p>
            <a:pPr algn="just"/>
            <a:r>
              <a:rPr lang="en-US" sz="2800" dirty="0" smtClean="0"/>
              <a:t>The major part of the radiated field, which covers a larger area, is the </a:t>
            </a:r>
            <a:r>
              <a:rPr lang="en-US" sz="2800" b="1" dirty="0" smtClean="0"/>
              <a:t>main lobe</a:t>
            </a:r>
            <a:r>
              <a:rPr lang="en-US" sz="2800" dirty="0" smtClean="0"/>
              <a:t> or </a:t>
            </a:r>
            <a:r>
              <a:rPr lang="en-US" sz="2800" b="1" dirty="0" smtClean="0"/>
              <a:t>major lobe</a:t>
            </a:r>
            <a:r>
              <a:rPr lang="en-US" sz="2800" dirty="0" smtClean="0"/>
              <a:t>. This is the portion where maximum radiated energy exists. </a:t>
            </a:r>
            <a:r>
              <a:rPr lang="en-US" sz="2800" dirty="0" smtClean="0">
                <a:solidFill>
                  <a:srgbClr val="FF0000"/>
                </a:solidFill>
              </a:rPr>
              <a:t>The direction of this lobe indicates the directivity of the antenna.</a:t>
            </a:r>
          </a:p>
          <a:p>
            <a:pPr algn="just"/>
            <a:endParaRPr lang="en-US" sz="2800"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Lobe Formation</a:t>
            </a:r>
            <a:endParaRPr lang="en-US" sz="4000" dirty="0"/>
          </a:p>
        </p:txBody>
      </p:sp>
      <p:sp>
        <p:nvSpPr>
          <p:cNvPr id="5" name="Rectangle 4"/>
          <p:cNvSpPr/>
          <p:nvPr/>
        </p:nvSpPr>
        <p:spPr>
          <a:xfrm>
            <a:off x="420914" y="1254716"/>
            <a:ext cx="11408229" cy="3108543"/>
          </a:xfrm>
          <a:prstGeom prst="rect">
            <a:avLst/>
          </a:prstGeom>
        </p:spPr>
        <p:txBody>
          <a:bodyPr wrap="square">
            <a:spAutoFit/>
          </a:bodyPr>
          <a:lstStyle/>
          <a:p>
            <a:pPr algn="just"/>
            <a:endParaRPr lang="en-US" sz="2800" dirty="0" smtClean="0"/>
          </a:p>
          <a:p>
            <a:pPr algn="just"/>
            <a:r>
              <a:rPr lang="en-US" sz="2800" dirty="0" smtClean="0"/>
              <a:t>The other parts of the pattern where the radiation is distributed side wards are known as </a:t>
            </a:r>
            <a:r>
              <a:rPr lang="en-US" sz="2800" b="1" dirty="0" smtClean="0"/>
              <a:t>side lobes</a:t>
            </a:r>
            <a:r>
              <a:rPr lang="en-US" sz="2800" dirty="0" smtClean="0"/>
              <a:t> or </a:t>
            </a:r>
            <a:r>
              <a:rPr lang="en-US" sz="2800" b="1" dirty="0" smtClean="0"/>
              <a:t>minor lobes</a:t>
            </a:r>
            <a:r>
              <a:rPr lang="en-US" sz="2800" dirty="0" smtClean="0"/>
              <a:t>. These are the areas where the power is wasted.</a:t>
            </a:r>
          </a:p>
          <a:p>
            <a:pPr algn="just"/>
            <a:r>
              <a:rPr lang="en-US" sz="2800" dirty="0" smtClean="0"/>
              <a:t>There is other lobe, which is exactly opposite to the direction of main lobe. It is known as </a:t>
            </a:r>
            <a:r>
              <a:rPr lang="en-US" sz="2800" b="1" dirty="0" smtClean="0"/>
              <a:t>back lobe</a:t>
            </a:r>
            <a:r>
              <a:rPr lang="en-US" sz="2800" dirty="0" smtClean="0"/>
              <a:t>, which is also a minor lobe. A considerable amount of energy is wasted even here.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6116"/>
            <a:ext cx="12192000" cy="769441"/>
          </a:xfrm>
          <a:prstGeom prst="rect">
            <a:avLst/>
          </a:prstGeom>
        </p:spPr>
        <p:txBody>
          <a:bodyPr wrap="square">
            <a:spAutoFit/>
          </a:bodyPr>
          <a:lstStyle/>
          <a:p>
            <a:pPr marL="952500" lvl="1" indent="-495300" algn="ctr">
              <a:lnSpc>
                <a:spcPct val="110000"/>
              </a:lnSpc>
              <a:spcBef>
                <a:spcPct val="50000"/>
              </a:spcBef>
            </a:pPr>
            <a:r>
              <a:rPr lang="en-US" sz="4000" dirty="0" smtClean="0"/>
              <a:t>Lobe Formation</a:t>
            </a:r>
            <a:endParaRPr lang="en-US" sz="4000" dirty="0"/>
          </a:p>
        </p:txBody>
      </p:sp>
      <p:sp>
        <p:nvSpPr>
          <p:cNvPr id="5" name="Rectangle 4"/>
          <p:cNvSpPr/>
          <p:nvPr/>
        </p:nvSpPr>
        <p:spPr>
          <a:xfrm>
            <a:off x="420914" y="1196660"/>
            <a:ext cx="11408229" cy="3539430"/>
          </a:xfrm>
          <a:prstGeom prst="rect">
            <a:avLst/>
          </a:prstGeom>
        </p:spPr>
        <p:txBody>
          <a:bodyPr wrap="square">
            <a:spAutoFit/>
          </a:bodyPr>
          <a:lstStyle/>
          <a:p>
            <a:pPr algn="just"/>
            <a:endParaRPr lang="en-US" sz="2800" dirty="0" smtClean="0"/>
          </a:p>
          <a:p>
            <a:pPr algn="just"/>
            <a:r>
              <a:rPr lang="en-US" sz="2800" dirty="0" smtClean="0"/>
              <a:t>Example:</a:t>
            </a:r>
          </a:p>
          <a:p>
            <a:pPr algn="just"/>
            <a:r>
              <a:rPr lang="en-US" sz="2800" dirty="0" smtClean="0"/>
              <a:t>If the antennas used in radar systems produce side lobes, target tracing becomes very difficult. This is because, false targets are indicated by these side lobes. It is messy to trace out the real ones and to identify the fake ones. Hence, elimination of these side lobes is must, in order to improve the performance and save the energy.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7923</TotalTime>
  <Words>1287</Words>
  <Application>Microsoft Office PowerPoint</Application>
  <PresentationFormat>Widescreen</PresentationFormat>
  <Paragraphs>219</Paragraphs>
  <Slides>53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Lucida Sans Unicode</vt:lpstr>
      <vt:lpstr>Roboto</vt:lpstr>
      <vt:lpstr>Verdana</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1150</cp:revision>
  <dcterms:created xsi:type="dcterms:W3CDTF">2015-03-05T10:33:53Z</dcterms:created>
  <dcterms:modified xsi:type="dcterms:W3CDTF">2025-02-23T17:16:11Z</dcterms:modified>
</cp:coreProperties>
</file>